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9" r:id="rId3"/>
    <p:sldId id="257" r:id="rId4"/>
    <p:sldId id="325" r:id="rId5"/>
    <p:sldId id="312" r:id="rId6"/>
    <p:sldId id="261" r:id="rId7"/>
    <p:sldId id="265" r:id="rId8"/>
    <p:sldId id="263" r:id="rId9"/>
    <p:sldId id="272" r:id="rId10"/>
    <p:sldId id="307" r:id="rId11"/>
    <p:sldId id="306" r:id="rId12"/>
    <p:sldId id="308" r:id="rId13"/>
    <p:sldId id="309" r:id="rId14"/>
    <p:sldId id="310" r:id="rId15"/>
    <p:sldId id="313" r:id="rId16"/>
    <p:sldId id="314" r:id="rId17"/>
    <p:sldId id="315" r:id="rId18"/>
    <p:sldId id="316" r:id="rId19"/>
    <p:sldId id="317" r:id="rId20"/>
    <p:sldId id="318" r:id="rId21"/>
    <p:sldId id="326" r:id="rId22"/>
    <p:sldId id="319" r:id="rId23"/>
    <p:sldId id="320" r:id="rId24"/>
    <p:sldId id="321" r:id="rId25"/>
    <p:sldId id="260" r:id="rId26"/>
    <p:sldId id="298" r:id="rId27"/>
    <p:sldId id="299" r:id="rId28"/>
    <p:sldId id="300" r:id="rId29"/>
    <p:sldId id="322" r:id="rId30"/>
    <p:sldId id="323" r:id="rId31"/>
    <p:sldId id="324" r:id="rId32"/>
    <p:sldId id="262" r:id="rId33"/>
    <p:sldId id="31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14B460"/>
    <a:srgbClr val="113E27"/>
    <a:srgbClr val="E23723"/>
    <a:srgbClr val="87B400"/>
    <a:srgbClr val="C34800"/>
    <a:srgbClr val="0CA1B3"/>
    <a:srgbClr val="1A61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28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FEB31-9D8E-F149-A752-D057602BAC80}" type="datetimeFigureOut">
              <a:rPr lang="en-US" smtClean="0"/>
              <a:t>3/3/2016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199CE-FDC9-D042-AE27-ADC18463F17D}" type="slidenum">
              <a:rPr lang="en-US" smtClean="0"/>
              <a:t>‹Nº›</a:t>
            </a:fld>
            <a:endParaRPr lang="en-US"/>
          </a:p>
        </p:txBody>
      </p:sp>
    </p:spTree>
    <p:extLst>
      <p:ext uri="{BB962C8B-B14F-4D97-AF65-F5344CB8AC3E}">
        <p14:creationId xmlns:p14="http://schemas.microsoft.com/office/powerpoint/2010/main" val="621294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199CE-FDC9-D042-AE27-ADC18463F17D}" type="slidenum">
              <a:rPr lang="en-US" smtClean="0"/>
              <a:t>1</a:t>
            </a:fld>
            <a:endParaRPr lang="en-US"/>
          </a:p>
        </p:txBody>
      </p:sp>
    </p:spTree>
    <p:extLst>
      <p:ext uri="{BB962C8B-B14F-4D97-AF65-F5344CB8AC3E}">
        <p14:creationId xmlns:p14="http://schemas.microsoft.com/office/powerpoint/2010/main" val="29173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24A1A7B-D0A5-4548-A2B5-72D26DE637A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332821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24A1A7B-D0A5-4548-A2B5-72D26DE637A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11630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24A1A7B-D0A5-4548-A2B5-72D26DE637A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259798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24A1A7B-D0A5-4548-A2B5-72D26DE637A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374301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924A1A7B-D0A5-4548-A2B5-72D26DE637A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65263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924A1A7B-D0A5-4548-A2B5-72D26DE637A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311485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24A1A7B-D0A5-4548-A2B5-72D26DE637A5}"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41592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924A1A7B-D0A5-4548-A2B5-72D26DE637A5}"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108987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A1A7B-D0A5-4548-A2B5-72D26DE637A5}"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170792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24A1A7B-D0A5-4548-A2B5-72D26DE637A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350371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24A1A7B-D0A5-4548-A2B5-72D26DE637A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624C-28B5-2249-9C68-91435BC185D1}" type="slidenum">
              <a:rPr lang="en-US" smtClean="0"/>
              <a:t>‹Nº›</a:t>
            </a:fld>
            <a:endParaRPr lang="en-US"/>
          </a:p>
        </p:txBody>
      </p:sp>
    </p:spTree>
    <p:extLst>
      <p:ext uri="{BB962C8B-B14F-4D97-AF65-F5344CB8AC3E}">
        <p14:creationId xmlns:p14="http://schemas.microsoft.com/office/powerpoint/2010/main" val="386136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3E2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4A1A7B-D0A5-4548-A2B5-72D26DE637A5}" type="datetimeFigureOut">
              <a:rPr lang="en-US" smtClean="0"/>
              <a:t>3/3/2016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3E624C-28B5-2249-9C68-91435BC185D1}" type="slidenum">
              <a:rPr lang="en-US" smtClean="0"/>
              <a:t>‹Nº›</a:t>
            </a:fld>
            <a:endParaRPr lang="en-US"/>
          </a:p>
        </p:txBody>
      </p:sp>
    </p:spTree>
    <p:extLst>
      <p:ext uri="{BB962C8B-B14F-4D97-AF65-F5344CB8AC3E}">
        <p14:creationId xmlns:p14="http://schemas.microsoft.com/office/powerpoint/2010/main" val="134858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x8RrgB46eG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odas5.us.es/file/8e71edf4-310f-85d3-f039-d6dfd4980301/1/comunicacion_SCORM.zip/page_06.ht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flickr.com/photos/oregondot/8466653084/" TargetMode="External"/><Relationship Id="rId13" Type="http://schemas.openxmlformats.org/officeDocument/2006/relationships/hyperlink" Target="https://upload.wikimedia.org/wikipedia/commons/d/de/Symphalangus_syndactylus,_Chiba_Zoo,_Japan.jpg" TargetMode="External"/><Relationship Id="rId3" Type="http://schemas.openxmlformats.org/officeDocument/2006/relationships/hyperlink" Target="https://www.flickr.com/photos/breatheindigital/4704953402/" TargetMode="External"/><Relationship Id="rId7" Type="http://schemas.openxmlformats.org/officeDocument/2006/relationships/hyperlink" Target="https://www.flickr.com/photos/danielavladimirova/4139352539/" TargetMode="External"/><Relationship Id="rId12" Type="http://schemas.openxmlformats.org/officeDocument/2006/relationships/hyperlink" Target="https://www.flickr.com/photos/digiart2001/2147310481/" TargetMode="External"/><Relationship Id="rId2" Type="http://schemas.openxmlformats.org/officeDocument/2006/relationships/hyperlink" Target="https://www.flickr.com/photos/richteabiscuit/600780410/" TargetMode="External"/><Relationship Id="rId1" Type="http://schemas.openxmlformats.org/officeDocument/2006/relationships/slideLayout" Target="../slideLayouts/slideLayout2.xml"/><Relationship Id="rId6" Type="http://schemas.openxmlformats.org/officeDocument/2006/relationships/hyperlink" Target="https://www.flickr.com/photos/rgallant/4448325617/" TargetMode="External"/><Relationship Id="rId11" Type="http://schemas.openxmlformats.org/officeDocument/2006/relationships/hyperlink" Target="https://www.flickr.com/photos/museumscomputergroup/11162191625/" TargetMode="External"/><Relationship Id="rId5" Type="http://schemas.openxmlformats.org/officeDocument/2006/relationships/hyperlink" Target="https://www.flickr.com/photos/tabsinthe/4660726524/" TargetMode="External"/><Relationship Id="rId10" Type="http://schemas.openxmlformats.org/officeDocument/2006/relationships/hyperlink" Target="https://www.flickr.com/photos/ukodi/10308656465/" TargetMode="External"/><Relationship Id="rId4" Type="http://schemas.openxmlformats.org/officeDocument/2006/relationships/hyperlink" Target="https://www.flickr.com/photos/georgio/25446087/" TargetMode="External"/><Relationship Id="rId9" Type="http://schemas.openxmlformats.org/officeDocument/2006/relationships/hyperlink" Target="https://www.flickr.com/photos/7855449@N02/482567823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bmrWtwQAw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eUqUpmn6F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96" t="59627" r="-396" b="-4"/>
          <a:stretch/>
        </p:blipFill>
        <p:spPr>
          <a:xfrm>
            <a:off x="-36513" y="0"/>
            <a:ext cx="9217026" cy="5143500"/>
          </a:xfrm>
          <a:prstGeom prst="rect">
            <a:avLst/>
          </a:prstGeom>
        </p:spPr>
      </p:pic>
      <p:sp>
        <p:nvSpPr>
          <p:cNvPr id="7" name="Rectangle 6"/>
          <p:cNvSpPr/>
          <p:nvPr/>
        </p:nvSpPr>
        <p:spPr>
          <a:xfrm>
            <a:off x="6136640" y="192532"/>
            <a:ext cx="3007360" cy="1168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1831335" y="4896717"/>
            <a:ext cx="5332994" cy="246221"/>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a:t>
            </a:r>
            <a:r>
              <a:rPr lang="es-ES" sz="1000" b="1" i="1" dirty="0">
                <a:solidFill>
                  <a:schemeClr val="bg1"/>
                </a:solidFill>
              </a:rPr>
              <a:t> </a:t>
            </a:r>
            <a:r>
              <a:rPr lang="es-ES" sz="1000" b="1" dirty="0">
                <a:solidFill>
                  <a:schemeClr val="bg1"/>
                </a:solidFill>
              </a:rPr>
              <a:t>Gobernación de Antioquia – Universidad de Antioquia</a:t>
            </a:r>
            <a:endParaRPr lang="es-ES_tradnl" sz="1000" dirty="0">
              <a:solidFill>
                <a:schemeClr val="bg1"/>
              </a:solidFill>
            </a:endParaRPr>
          </a:p>
        </p:txBody>
      </p:sp>
      <p:pic>
        <p:nvPicPr>
          <p:cNvPr id="4" name="Picture 3" descr="cabezote-word-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9180" y="465328"/>
            <a:ext cx="2697480" cy="813816"/>
          </a:xfrm>
          <a:prstGeom prst="rect">
            <a:avLst/>
          </a:prstGeom>
        </p:spPr>
      </p:pic>
      <p:pic>
        <p:nvPicPr>
          <p:cNvPr id="6" name="Picture 5" descr="cabezote-word-0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8080" y="282448"/>
            <a:ext cx="2798064" cy="996696"/>
          </a:xfrm>
          <a:prstGeom prst="rect">
            <a:avLst/>
          </a:prstGeom>
        </p:spPr>
      </p:pic>
      <p:cxnSp>
        <p:nvCxnSpPr>
          <p:cNvPr id="12" name="Straight Connector 11"/>
          <p:cNvCxnSpPr/>
          <p:nvPr/>
        </p:nvCxnSpPr>
        <p:spPr>
          <a:xfrm flipH="1">
            <a:off x="2329180" y="1360933"/>
            <a:ext cx="68148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53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857926" y="1284037"/>
            <a:ext cx="3342814" cy="1323439"/>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Gestos, movimientos y posiciones corporales son signos que hacen parte de la  comunicación no verbal. </a:t>
            </a:r>
          </a:p>
        </p:txBody>
      </p:sp>
      <p:pic>
        <p:nvPicPr>
          <p:cNvPr id="2050" name="Picture 2" descr="C:\Users\Usuario\Desktop\Santiago\2016\Lectoescritura_Presentaciones\Sem5\Sesion9\G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992" y="1282780"/>
            <a:ext cx="3002737" cy="2252053"/>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511195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4214487" y="1112217"/>
            <a:ext cx="3989927" cy="2554545"/>
          </a:xfrm>
          <a:prstGeom prst="rect">
            <a:avLst/>
          </a:prstGeom>
        </p:spPr>
        <p:txBody>
          <a:bodyPr wrap="square">
            <a:spAutoFit/>
          </a:bodyPr>
          <a:lstStyle/>
          <a:p>
            <a:pPr algn="just"/>
            <a:r>
              <a:rPr lang="es-ES" sz="2000" b="1" dirty="0">
                <a:latin typeface="Arial" panose="020B0604020202020204" pitchFamily="34" charset="0"/>
                <a:cs typeface="Arial" panose="020B0604020202020204" pitchFamily="34" charset="0"/>
              </a:rPr>
              <a:t>Los gestos básicos son los más universalizados</a:t>
            </a:r>
            <a:r>
              <a:rPr lang="es-ES" sz="2000" dirty="0">
                <a:latin typeface="Arial" panose="020B0604020202020204" pitchFamily="34" charset="0"/>
                <a:cs typeface="Arial" panose="020B0604020202020204" pitchFamily="34" charset="0"/>
              </a:rPr>
              <a:t>: mover la cabeza para afirmar o negar algo, fruncir el ceño en señal de enfado, encogerse de hombros que indica que no entendemos o comprendemos algo, entre otras expresiones.</a:t>
            </a:r>
          </a:p>
        </p:txBody>
      </p:sp>
      <p:pic>
        <p:nvPicPr>
          <p:cNvPr id="3074" name="Picture 2" descr="C:\Users\Usuario\Desktop\Santiago\2016\Lectoescritura_Presentaciones\Sem5\Sesion9\enoj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37" y="1202737"/>
            <a:ext cx="3581240" cy="2373504"/>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67818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783474" y="813568"/>
            <a:ext cx="7322373" cy="1015663"/>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Hay gestos que vienen heredados del reino animal, como enseñar los dientes en señal de enfado, levantar un brazo arriba con la mano empuñada como expresión de </a:t>
            </a:r>
            <a:r>
              <a:rPr lang="es-ES" sz="2000" dirty="0" smtClean="0">
                <a:latin typeface="Arial" panose="020B0604020202020204" pitchFamily="34" charset="0"/>
                <a:cs typeface="Arial" panose="020B0604020202020204" pitchFamily="34" charset="0"/>
              </a:rPr>
              <a:t>triunfo.</a:t>
            </a:r>
            <a:endParaRPr lang="es-ES" sz="2000" dirty="0">
              <a:latin typeface="Arial" panose="020B0604020202020204" pitchFamily="34" charset="0"/>
              <a:cs typeface="Arial" panose="020B0604020202020204" pitchFamily="34" charset="0"/>
            </a:endParaRPr>
          </a:p>
        </p:txBody>
      </p:sp>
      <p:pic>
        <p:nvPicPr>
          <p:cNvPr id="4098" name="Picture 2" descr="C:\Users\Usuario\Desktop\Santiago\2016\Lectoescritura_Presentaciones\Sem5\Sesion9\M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10" y="1993805"/>
            <a:ext cx="3043419" cy="2282564"/>
          </a:xfrm>
          <a:prstGeom prst="roundRect">
            <a:avLst>
              <a:gd name="adj" fmla="val 8594"/>
            </a:avLst>
          </a:prstGeom>
          <a:solidFill>
            <a:srgbClr val="FFFFFF">
              <a:shade val="85000"/>
            </a:srgbClr>
          </a:solidFill>
          <a:ln>
            <a:noFill/>
          </a:ln>
          <a:effectLs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4660" y="2062619"/>
            <a:ext cx="3363513" cy="224343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6821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791247" y="951071"/>
            <a:ext cx="7413170" cy="3477875"/>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Los movimientos corporales y faciales están presentes en la interacción entre las personas. El estudio de esta forma de comunicación se conoce como </a:t>
            </a:r>
            <a:r>
              <a:rPr lang="es-ES" sz="2000" b="1" dirty="0" smtClean="0">
                <a:latin typeface="Arial" panose="020B0604020202020204" pitchFamily="34" charset="0"/>
                <a:cs typeface="Arial" panose="020B0604020202020204" pitchFamily="34" charset="0"/>
              </a:rPr>
              <a:t>kinésica</a:t>
            </a:r>
            <a:r>
              <a:rPr lang="es-ES" sz="2000" dirty="0" smtClean="0">
                <a:latin typeface="Arial" panose="020B0604020202020204" pitchFamily="34" charset="0"/>
                <a:cs typeface="Arial" panose="020B0604020202020204" pitchFamily="34" charset="0"/>
              </a:rPr>
              <a:t>:</a:t>
            </a:r>
          </a:p>
          <a:p>
            <a:pPr algn="just"/>
            <a:endParaRPr lang="es-ES" sz="2000" dirty="0" smtClean="0">
              <a:latin typeface="Arial" panose="020B0604020202020204" pitchFamily="34" charset="0"/>
              <a:cs typeface="Arial" panose="020B0604020202020204" pitchFamily="34" charset="0"/>
            </a:endParaRPr>
          </a:p>
          <a:p>
            <a:pPr marL="179388" indent="-179388"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gestualidad y la corporalidad reflejan emociones y actitudes que marcan el discurso verbal. </a:t>
            </a:r>
          </a:p>
          <a:p>
            <a:pPr marL="179388" indent="-179388" algn="just">
              <a:buFont typeface="Arial" panose="020B0604020202020204" pitchFamily="34" charset="0"/>
              <a:buChar char="•"/>
            </a:pPr>
            <a:r>
              <a:rPr lang="es-ES" sz="2000" dirty="0">
                <a:latin typeface="Arial" panose="020B0604020202020204" pitchFamily="34" charset="0"/>
                <a:cs typeface="Arial" panose="020B0604020202020204" pitchFamily="34" charset="0"/>
              </a:rPr>
              <a:t>Los movimientos corporales conllevan un mayor grado de veracidad que los mismos enunciado verbales.</a:t>
            </a:r>
          </a:p>
          <a:p>
            <a:pPr marL="179388" indent="-179388" algn="just">
              <a:buFont typeface="Arial" panose="020B0604020202020204" pitchFamily="34" charset="0"/>
              <a:buChar char="•"/>
            </a:pPr>
            <a:r>
              <a:rPr lang="es-ES" sz="2000" dirty="0">
                <a:latin typeface="Arial" panose="020B0604020202020204" pitchFamily="34" charset="0"/>
                <a:cs typeface="Arial" panose="020B0604020202020204" pitchFamily="34" charset="0"/>
              </a:rPr>
              <a:t>Cada grupo y cultura se caracterizan por una serie de elementos kinésicos.</a:t>
            </a:r>
          </a:p>
          <a:p>
            <a:pPr algn="just"/>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0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509364" y="1226079"/>
            <a:ext cx="4624211" cy="1938992"/>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Los gestos son cambios de comportamiento, faciales y corporales, originados por procesos de atención, agrado o desagrado donde se evidencia una lectura frente a los estímulos del medio.</a:t>
            </a:r>
          </a:p>
        </p:txBody>
      </p:sp>
      <p:pic>
        <p:nvPicPr>
          <p:cNvPr id="5122" name="Picture 2" descr="C:\Users\Usuario\Desktop\Santiago\2016\Lectoescritura_Presentaciones\Sem5\Sesion9\Soerpre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864" y="1375038"/>
            <a:ext cx="3021295" cy="2025212"/>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44799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3" name="2 Rectángulo"/>
          <p:cNvSpPr/>
          <p:nvPr/>
        </p:nvSpPr>
        <p:spPr>
          <a:xfrm>
            <a:off x="618478" y="994617"/>
            <a:ext cx="7651729" cy="2246769"/>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Al </a:t>
            </a:r>
            <a:r>
              <a:rPr lang="es-ES" sz="2000" dirty="0">
                <a:latin typeface="Arial" panose="020B0604020202020204" pitchFamily="34" charset="0"/>
                <a:cs typeface="Arial" panose="020B0604020202020204" pitchFamily="34" charset="0"/>
              </a:rPr>
              <a:t>estudio de la conducta del tocar y el manejo del espacio entre los </a:t>
            </a:r>
            <a:r>
              <a:rPr lang="es-ES" sz="2000" dirty="0" smtClean="0">
                <a:latin typeface="Arial" panose="020B0604020202020204" pitchFamily="34" charset="0"/>
                <a:cs typeface="Arial" panose="020B0604020202020204" pitchFamily="34" charset="0"/>
              </a:rPr>
              <a:t>cuerpos se le llama </a:t>
            </a:r>
            <a:r>
              <a:rPr lang="es-ES" sz="2000" b="1" dirty="0" err="1" smtClean="0">
                <a:latin typeface="Arial" panose="020B0604020202020204" pitchFamily="34" charset="0"/>
                <a:cs typeface="Arial" panose="020B0604020202020204" pitchFamily="34" charset="0"/>
              </a:rPr>
              <a:t>Proxémica</a:t>
            </a: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Personal, cultural y socialmente hacemos un uso indistinto de las formas de acercarnos corporalmente en la interacción y, de la misma manera que la kinésica, representa un acompañamiento y un refuerzo de la parte verbal.</a:t>
            </a:r>
          </a:p>
        </p:txBody>
      </p:sp>
    </p:spTree>
    <p:extLst>
      <p:ext uri="{BB962C8B-B14F-4D97-AF65-F5344CB8AC3E}">
        <p14:creationId xmlns:p14="http://schemas.microsoft.com/office/powerpoint/2010/main" val="120654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821584" y="1138120"/>
            <a:ext cx="4121675" cy="2246769"/>
          </a:xfrm>
          <a:prstGeom prst="rect">
            <a:avLst/>
          </a:prstGeom>
        </p:spPr>
        <p:txBody>
          <a:bodyPr wrap="square">
            <a:spAutoFit/>
          </a:bodyPr>
          <a:lstStyle/>
          <a:p>
            <a:pPr marL="179388" indent="-179388" algn="just">
              <a:buFont typeface="Arial" panose="020B0604020202020204" pitchFamily="34" charset="0"/>
              <a:buChar char="•"/>
            </a:pPr>
            <a:r>
              <a:rPr lang="es-ES" sz="2000" dirty="0" err="1">
                <a:latin typeface="Arial" panose="020B0604020202020204" pitchFamily="34" charset="0"/>
                <a:cs typeface="Arial" panose="020B0604020202020204" pitchFamily="34" charset="0"/>
              </a:rPr>
              <a:t>Proxémica</a:t>
            </a:r>
            <a:r>
              <a:rPr lang="es-ES" sz="2000" dirty="0">
                <a:latin typeface="Arial" panose="020B0604020202020204" pitchFamily="34" charset="0"/>
                <a:cs typeface="Arial" panose="020B0604020202020204" pitchFamily="34" charset="0"/>
              </a:rPr>
              <a:t> táctil:	 manifestación de afectividad, sentimientos, emociones y proximidad.</a:t>
            </a:r>
          </a:p>
          <a:p>
            <a:pPr marL="179388" indent="-179388" algn="just">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a:p>
            <a:pPr marL="179388" indent="-179388" algn="just">
              <a:buFont typeface="Arial" panose="020B0604020202020204" pitchFamily="34" charset="0"/>
              <a:buChar char="•"/>
            </a:pPr>
            <a:r>
              <a:rPr lang="es-ES" sz="2000" dirty="0" err="1">
                <a:latin typeface="Arial" panose="020B0604020202020204" pitchFamily="34" charset="0"/>
                <a:cs typeface="Arial" panose="020B0604020202020204" pitchFamily="34" charset="0"/>
              </a:rPr>
              <a:t>Proxémica</a:t>
            </a:r>
            <a:r>
              <a:rPr lang="es-ES" sz="2000" dirty="0">
                <a:latin typeface="Arial" panose="020B0604020202020204" pitchFamily="34" charset="0"/>
                <a:cs typeface="Arial" panose="020B0604020202020204" pitchFamily="34" charset="0"/>
              </a:rPr>
              <a:t> ocular: la mirada, su dirección y el tiempo de fijación son aspectos relevantes.</a:t>
            </a:r>
          </a:p>
        </p:txBody>
      </p:sp>
      <p:pic>
        <p:nvPicPr>
          <p:cNvPr id="6146" name="Picture 2" descr="C:\Users\Usuario\Desktop\Santiago\2016\Lectoescritura_Presentaciones\Sem5\Sesion9\novios.jpg"/>
          <p:cNvPicPr>
            <a:picLocks noChangeAspect="1" noChangeArrowheads="1"/>
          </p:cNvPicPr>
          <p:nvPr/>
        </p:nvPicPr>
        <p:blipFill rotWithShape="1">
          <a:blip r:embed="rId3">
            <a:extLst>
              <a:ext uri="{28A0092B-C50C-407E-A947-70E740481C1C}">
                <a14:useLocalDpi xmlns:a14="http://schemas.microsoft.com/office/drawing/2010/main" val="0"/>
              </a:ext>
            </a:extLst>
          </a:blip>
          <a:srcRect l="3322" t="3118" r="3333" b="1969"/>
          <a:stretch/>
        </p:blipFill>
        <p:spPr bwMode="auto">
          <a:xfrm>
            <a:off x="5385622" y="744481"/>
            <a:ext cx="2102217" cy="2099021"/>
          </a:xfrm>
          <a:prstGeom prst="roundRect">
            <a:avLst>
              <a:gd name="adj" fmla="val 8594"/>
            </a:avLst>
          </a:prstGeom>
          <a:solidFill>
            <a:srgbClr val="FFFFFF">
              <a:shade val="85000"/>
            </a:srgbClr>
          </a:solidFill>
          <a:ln>
            <a:noFill/>
          </a:ln>
          <a:effectLst/>
          <a:extLst/>
        </p:spPr>
      </p:pic>
      <p:pic>
        <p:nvPicPr>
          <p:cNvPr id="6147" name="Picture 3" descr="C:\Users\Usuario\Desktop\Santiago\2016\Lectoescritura_Presentaciones\Sem5\Sesion9\mira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118" y="3097883"/>
            <a:ext cx="1931058" cy="1381914"/>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5014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1003528" y="630288"/>
            <a:ext cx="7136944" cy="1015663"/>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Cuanta </a:t>
            </a:r>
            <a:r>
              <a:rPr lang="es-ES" sz="2000" dirty="0">
                <a:latin typeface="Arial" panose="020B0604020202020204" pitchFamily="34" charset="0"/>
                <a:cs typeface="Arial" panose="020B0604020202020204" pitchFamily="34" charset="0"/>
              </a:rPr>
              <a:t>más coherencia haya entre lo que decimos y la forma en que lo decimos, más favorable será la primera impresión que causemos.</a:t>
            </a: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35" y="1814184"/>
            <a:ext cx="4757682" cy="2874433"/>
          </a:xfrm>
          <a:prstGeom prst="rect">
            <a:avLst/>
          </a:prstGeom>
        </p:spPr>
      </p:pic>
    </p:spTree>
    <p:extLst>
      <p:ext uri="{BB962C8B-B14F-4D97-AF65-F5344CB8AC3E}">
        <p14:creationId xmlns:p14="http://schemas.microsoft.com/office/powerpoint/2010/main" val="1725255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1101240" y="1138120"/>
            <a:ext cx="7136944" cy="1938992"/>
          </a:xfrm>
          <a:prstGeom prst="rect">
            <a:avLst/>
          </a:prstGeom>
        </p:spPr>
        <p:txBody>
          <a:bodyPr wrap="square">
            <a:spAutoFit/>
          </a:bodyPr>
          <a:lstStyle/>
          <a:p>
            <a:pPr algn="ctr"/>
            <a:r>
              <a:rPr lang="es-ES" sz="2000" i="1" dirty="0">
                <a:latin typeface="Arial" panose="020B0604020202020204" pitchFamily="34" charset="0"/>
                <a:cs typeface="Arial" panose="020B0604020202020204" pitchFamily="34" charset="0"/>
              </a:rPr>
              <a:t>“La Sincronía </a:t>
            </a:r>
            <a:r>
              <a:rPr lang="es-ES" sz="2000" i="1" dirty="0" err="1">
                <a:latin typeface="Arial" panose="020B0604020202020204" pitchFamily="34" charset="0"/>
                <a:cs typeface="Arial" panose="020B0604020202020204" pitchFamily="34" charset="0"/>
              </a:rPr>
              <a:t>interaccional</a:t>
            </a:r>
            <a:r>
              <a:rPr lang="es-ES" sz="2000" i="1" dirty="0">
                <a:latin typeface="Arial" panose="020B0604020202020204" pitchFamily="34" charset="0"/>
                <a:cs typeface="Arial" panose="020B0604020202020204" pitchFamily="34" charset="0"/>
              </a:rPr>
              <a:t> es el cimiento donde se edifica la comunicación humana y, sin ella, la comunicación sería quizá imposible. Sirve para indicar a la persona que habla que el oyente está realmente escuchando. Si el oyente se distrae, la sincronía fallará o desaparecerá por completo.”</a:t>
            </a: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smtClean="0">
                <a:latin typeface="Arial" panose="020B0604020202020204" pitchFamily="34" charset="0"/>
                <a:cs typeface="Arial" panose="020B0604020202020204" pitchFamily="34" charset="0"/>
              </a:rPr>
              <a:t>Investigador </a:t>
            </a:r>
            <a:r>
              <a:rPr lang="es-ES" sz="2000" dirty="0" err="1">
                <a:latin typeface="Arial" panose="020B0604020202020204" pitchFamily="34" charset="0"/>
                <a:cs typeface="Arial" panose="020B0604020202020204" pitchFamily="34" charset="0"/>
              </a:rPr>
              <a:t>Cinesis</a:t>
            </a:r>
            <a:r>
              <a:rPr lang="es-ES" sz="2000" dirty="0">
                <a:latin typeface="Arial" panose="020B0604020202020204" pitchFamily="34" charset="0"/>
                <a:cs typeface="Arial" panose="020B0604020202020204" pitchFamily="34" charset="0"/>
              </a:rPr>
              <a:t>, William S. </a:t>
            </a:r>
            <a:r>
              <a:rPr lang="es-ES" sz="2000" dirty="0" err="1">
                <a:latin typeface="Arial" panose="020B0604020202020204" pitchFamily="34" charset="0"/>
                <a:cs typeface="Arial" panose="020B0604020202020204" pitchFamily="34" charset="0"/>
              </a:rPr>
              <a:t>Condon</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906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533993" y="1185274"/>
            <a:ext cx="7736247" cy="2862322"/>
          </a:xfrm>
          <a:prstGeom prst="rect">
            <a:avLst/>
          </a:prstGeom>
        </p:spPr>
        <p:txBody>
          <a:bodyPr wrap="square">
            <a:spAutoFit/>
          </a:bodyPr>
          <a:lstStyle/>
          <a:p>
            <a:pPr lvl="0" algn="just">
              <a:buNone/>
            </a:pPr>
            <a:r>
              <a:rPr lang="es-ES" sz="2000" b="1" dirty="0" smtClean="0">
                <a:latin typeface="Arial" panose="020B0604020202020204" pitchFamily="34" charset="0"/>
                <a:cs typeface="Arial" panose="020B0604020202020204" pitchFamily="34" charset="0"/>
              </a:rPr>
              <a:t>Hablar </a:t>
            </a:r>
            <a:r>
              <a:rPr lang="es-ES" sz="2000" b="1" dirty="0">
                <a:latin typeface="Arial" panose="020B0604020202020204" pitchFamily="34" charset="0"/>
                <a:cs typeface="Arial" panose="020B0604020202020204" pitchFamily="34" charset="0"/>
              </a:rPr>
              <a:t>de pie</a:t>
            </a:r>
            <a:endParaRPr lang="es-ES" sz="2000" dirty="0">
              <a:latin typeface="Arial" panose="020B0604020202020204" pitchFamily="34" charset="0"/>
              <a:cs typeface="Arial" panose="020B0604020202020204" pitchFamily="34" charset="0"/>
            </a:endParaRPr>
          </a:p>
          <a:p>
            <a:pPr algn="just">
              <a:buNone/>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que habla de pie asume cierto liderazgo. Tiene mejor visibilidad, mayor amplitud expresiva y la respiración diafragmática se hace plena. </a:t>
            </a:r>
            <a:endParaRPr lang="es-ES" sz="2000" dirty="0" smtClean="0">
              <a:latin typeface="Arial" panose="020B0604020202020204" pitchFamily="34" charset="0"/>
              <a:cs typeface="Arial" panose="020B0604020202020204" pitchFamily="34" charset="0"/>
            </a:endParaRPr>
          </a:p>
          <a:p>
            <a:pPr algn="just">
              <a:buNone/>
            </a:pPr>
            <a:endParaRPr lang="es-ES" sz="2000" dirty="0">
              <a:latin typeface="Arial" panose="020B0604020202020204" pitchFamily="34" charset="0"/>
              <a:cs typeface="Arial" panose="020B0604020202020204" pitchFamily="34" charset="0"/>
            </a:endParaRPr>
          </a:p>
          <a:p>
            <a:pPr algn="just">
              <a:buNone/>
            </a:pPr>
            <a:r>
              <a:rPr lang="es-ES" sz="2000" dirty="0" smtClean="0">
                <a:latin typeface="Arial" panose="020B0604020202020204" pitchFamily="34" charset="0"/>
                <a:cs typeface="Arial" panose="020B0604020202020204" pitchFamily="34" charset="0"/>
              </a:rPr>
              <a:t>Las </a:t>
            </a:r>
            <a:r>
              <a:rPr lang="es-ES" sz="2000" dirty="0">
                <a:latin typeface="Arial" panose="020B0604020202020204" pitchFamily="34" charset="0"/>
                <a:cs typeface="Arial" panose="020B0604020202020204" pitchFamily="34" charset="0"/>
              </a:rPr>
              <a:t>piernas no deben separarse mucho. Evitar dar pasitos adelante y atrás (efecto de cierto nerviosismo) o el balanceo continuo en una y otra pierna.</a:t>
            </a:r>
          </a:p>
          <a:p>
            <a:pPr algn="just"/>
            <a:endParaRPr lang="es-ES" sz="2000" b="1" dirty="0">
              <a:latin typeface="Arial" panose="020B0604020202020204" pitchFamily="34" charset="0"/>
              <a:cs typeface="Arial" panose="020B0604020202020204" pitchFamily="34" charset="0"/>
            </a:endParaRPr>
          </a:p>
        </p:txBody>
      </p:sp>
      <p:sp>
        <p:nvSpPr>
          <p:cNvPr id="3" name="2 Rectángulo"/>
          <p:cNvSpPr/>
          <p:nvPr/>
        </p:nvSpPr>
        <p:spPr>
          <a:xfrm>
            <a:off x="543141" y="428538"/>
            <a:ext cx="7075754" cy="707886"/>
          </a:xfrm>
          <a:prstGeom prst="rect">
            <a:avLst/>
          </a:prstGeom>
        </p:spPr>
        <p:txBody>
          <a:bodyPr wrap="square">
            <a:spAutoFit/>
          </a:bodyPr>
          <a:lstStyle/>
          <a:p>
            <a:pPr algn="just"/>
            <a:r>
              <a:rPr lang="es-ES" sz="2000" b="1" dirty="0">
                <a:solidFill>
                  <a:srgbClr val="339933"/>
                </a:solidFill>
                <a:latin typeface="Arial" panose="020B0604020202020204" pitchFamily="34" charset="0"/>
                <a:cs typeface="Arial" panose="020B0604020202020204" pitchFamily="34" charset="0"/>
              </a:rPr>
              <a:t>Algunas claves a la hora de hacer una presentación en público son:</a:t>
            </a: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spTree>
    <p:extLst>
      <p:ext uri="{BB962C8B-B14F-4D97-AF65-F5344CB8AC3E}">
        <p14:creationId xmlns:p14="http://schemas.microsoft.com/office/powerpoint/2010/main" val="58230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6916"/>
            <a:ext cx="9144000" cy="2145029"/>
          </a:xfrm>
        </p:spPr>
        <p:txBody>
          <a:bodyPr>
            <a:noAutofit/>
          </a:bodyPr>
          <a:lstStyle/>
          <a:p>
            <a:r>
              <a:rPr lang="es-ES" sz="4000" b="1" dirty="0">
                <a:solidFill>
                  <a:srgbClr val="1A6130"/>
                </a:solidFill>
                <a:latin typeface="Arial" panose="020B0604020202020204" pitchFamily="34" charset="0"/>
                <a:cs typeface="Arial" panose="020B0604020202020204" pitchFamily="34" charset="0"/>
              </a:rPr>
              <a:t/>
            </a:r>
            <a:br>
              <a:rPr lang="es-ES" sz="4000" b="1" dirty="0">
                <a:solidFill>
                  <a:srgbClr val="1A6130"/>
                </a:solidFill>
                <a:latin typeface="Arial" panose="020B0604020202020204" pitchFamily="34" charset="0"/>
                <a:cs typeface="Arial" panose="020B0604020202020204" pitchFamily="34" charset="0"/>
              </a:rPr>
            </a:br>
            <a:r>
              <a:rPr lang="es-ES" sz="4000" b="1" dirty="0" smtClean="0">
                <a:solidFill>
                  <a:srgbClr val="1A6130"/>
                </a:solidFill>
                <a:latin typeface="Arial" panose="020B0604020202020204" pitchFamily="34" charset="0"/>
                <a:cs typeface="Arial" panose="020B0604020202020204" pitchFamily="34" charset="0"/>
              </a:rPr>
              <a:t>Comunicación </a:t>
            </a:r>
            <a:r>
              <a:rPr lang="es-ES" sz="4000" b="1" smtClean="0">
                <a:solidFill>
                  <a:srgbClr val="1A6130"/>
                </a:solidFill>
                <a:latin typeface="Arial" panose="020B0604020202020204" pitchFamily="34" charset="0"/>
                <a:cs typeface="Arial" panose="020B0604020202020204" pitchFamily="34" charset="0"/>
              </a:rPr>
              <a:t>no </a:t>
            </a:r>
            <a:r>
              <a:rPr lang="es-ES" sz="4000" b="1" smtClean="0">
                <a:solidFill>
                  <a:srgbClr val="1A6130"/>
                </a:solidFill>
                <a:latin typeface="Arial" panose="020B0604020202020204" pitchFamily="34" charset="0"/>
                <a:cs typeface="Arial" panose="020B0604020202020204" pitchFamily="34" charset="0"/>
              </a:rPr>
              <a:t>verbal</a:t>
            </a:r>
            <a:r>
              <a:rPr lang="es-ES" sz="4000" b="1" dirty="0" smtClean="0">
                <a:solidFill>
                  <a:srgbClr val="1A6130"/>
                </a:solidFill>
                <a:latin typeface="Arial" panose="020B0604020202020204" pitchFamily="34" charset="0"/>
                <a:cs typeface="Arial" panose="020B0604020202020204" pitchFamily="34" charset="0"/>
              </a:rPr>
              <a:t/>
            </a:r>
            <a:br>
              <a:rPr lang="es-ES" sz="4000" b="1" dirty="0" smtClean="0">
                <a:solidFill>
                  <a:srgbClr val="1A6130"/>
                </a:solidFill>
                <a:latin typeface="Arial" panose="020B0604020202020204" pitchFamily="34" charset="0"/>
                <a:cs typeface="Arial" panose="020B0604020202020204" pitchFamily="34" charset="0"/>
              </a:rPr>
            </a:br>
            <a:r>
              <a:rPr lang="en-US" sz="2400" dirty="0" err="1" smtClean="0">
                <a:solidFill>
                  <a:srgbClr val="1A6130"/>
                </a:solidFill>
                <a:latin typeface="Arial" panose="020B0604020202020204" pitchFamily="34" charset="0"/>
                <a:cs typeface="Arial" panose="020B0604020202020204" pitchFamily="34" charset="0"/>
              </a:rPr>
              <a:t>Semana</a:t>
            </a:r>
            <a:r>
              <a:rPr lang="en-US" sz="2400" dirty="0" smtClean="0">
                <a:solidFill>
                  <a:srgbClr val="1A6130"/>
                </a:solidFill>
                <a:latin typeface="Arial" panose="020B0604020202020204" pitchFamily="34" charset="0"/>
                <a:cs typeface="Arial" panose="020B0604020202020204" pitchFamily="34" charset="0"/>
              </a:rPr>
              <a:t> 5 / </a:t>
            </a:r>
            <a:r>
              <a:rPr lang="en-US" sz="2400" dirty="0" err="1" smtClean="0">
                <a:solidFill>
                  <a:srgbClr val="1A6130"/>
                </a:solidFill>
                <a:latin typeface="Arial" panose="020B0604020202020204" pitchFamily="34" charset="0"/>
                <a:cs typeface="Arial" panose="020B0604020202020204" pitchFamily="34" charset="0"/>
              </a:rPr>
              <a:t>Sesión</a:t>
            </a:r>
            <a:r>
              <a:rPr lang="en-US" sz="2400" dirty="0" smtClean="0">
                <a:solidFill>
                  <a:srgbClr val="1A6130"/>
                </a:solidFill>
                <a:latin typeface="Arial" panose="020B0604020202020204" pitchFamily="34" charset="0"/>
                <a:cs typeface="Arial" panose="020B0604020202020204" pitchFamily="34" charset="0"/>
              </a:rPr>
              <a:t> </a:t>
            </a:r>
            <a:r>
              <a:rPr lang="en-US" sz="2400" dirty="0">
                <a:solidFill>
                  <a:srgbClr val="1A6130"/>
                </a:solidFill>
                <a:latin typeface="Arial" panose="020B0604020202020204" pitchFamily="34" charset="0"/>
                <a:cs typeface="Arial" panose="020B0604020202020204" pitchFamily="34" charset="0"/>
              </a:rPr>
              <a:t>9</a:t>
            </a:r>
            <a:r>
              <a:rPr lang="en-US" sz="2400" dirty="0" smtClean="0">
                <a:solidFill>
                  <a:srgbClr val="1A6130"/>
                </a:solidFill>
                <a:latin typeface="Arial" panose="020B0604020202020204" pitchFamily="34" charset="0"/>
                <a:cs typeface="Arial" panose="020B0604020202020204" pitchFamily="34" charset="0"/>
              </a:rPr>
              <a:t/>
            </a:r>
            <a:br>
              <a:rPr lang="en-US" sz="2400" dirty="0" smtClean="0">
                <a:solidFill>
                  <a:srgbClr val="1A6130"/>
                </a:solidFill>
                <a:latin typeface="Arial" panose="020B0604020202020204" pitchFamily="34" charset="0"/>
                <a:cs typeface="Arial" panose="020B0604020202020204" pitchFamily="34" charset="0"/>
              </a:rPr>
            </a:br>
            <a:endParaRPr lang="en-US" sz="2400" dirty="0">
              <a:solidFill>
                <a:srgbClr val="1A6130"/>
              </a:solidFill>
              <a:latin typeface="Arial" panose="020B0604020202020204" pitchFamily="34" charset="0"/>
              <a:cs typeface="Arial" panose="020B0604020202020204" pitchFamily="34" charset="0"/>
            </a:endParaRPr>
          </a:p>
        </p:txBody>
      </p:sp>
      <p:grpSp>
        <p:nvGrpSpPr>
          <p:cNvPr id="6" name="Group 5"/>
          <p:cNvGrpSpPr/>
          <p:nvPr/>
        </p:nvGrpSpPr>
        <p:grpSpPr>
          <a:xfrm>
            <a:off x="0" y="4856851"/>
            <a:ext cx="9144000" cy="286649"/>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3" name="CuadroTexto 2"/>
          <p:cNvSpPr txBox="1"/>
          <p:nvPr/>
        </p:nvSpPr>
        <p:spPr>
          <a:xfrm>
            <a:off x="795366" y="2568432"/>
            <a:ext cx="7404932" cy="2246769"/>
          </a:xfrm>
          <a:prstGeom prst="rect">
            <a:avLst/>
          </a:prstGeom>
          <a:noFill/>
        </p:spPr>
        <p:txBody>
          <a:bodyPr wrap="square" rtlCol="0">
            <a:spAutoFit/>
          </a:bodyPr>
          <a:lstStyle/>
          <a:p>
            <a:pPr algn="just"/>
            <a:r>
              <a:rPr lang="es-ES" sz="2000" b="1" dirty="0">
                <a:latin typeface="Arial" panose="020B0604020202020204" pitchFamily="34" charset="0"/>
                <a:cs typeface="Arial" panose="020B0604020202020204" pitchFamily="34" charset="0"/>
              </a:rPr>
              <a:t>Objetivos de la sesión:</a:t>
            </a: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Comprender la función de los gestos y movimientos corporales en la comunicación humana.</a:t>
            </a: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Destacar la importancia del manejo de la </a:t>
            </a:r>
            <a:r>
              <a:rPr lang="es-ES" sz="2000" dirty="0" err="1">
                <a:latin typeface="Arial" panose="020B0604020202020204" pitchFamily="34" charset="0"/>
                <a:cs typeface="Arial" panose="020B0604020202020204" pitchFamily="34" charset="0"/>
              </a:rPr>
              <a:t>proxémica</a:t>
            </a:r>
            <a:r>
              <a:rPr lang="es-ES" sz="2000" dirty="0">
                <a:latin typeface="Arial" panose="020B0604020202020204" pitchFamily="34" charset="0"/>
                <a:cs typeface="Arial" panose="020B0604020202020204" pitchFamily="34" charset="0"/>
              </a:rPr>
              <a:t> en la comunicación</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endParaRPr lang="es-ES" sz="2000" dirty="0">
              <a:latin typeface="Arial" panose="020B0604020202020204" pitchFamily="34" charset="0"/>
              <a:cs typeface="Arial" panose="020B0604020202020204" pitchFamily="34" charset="0"/>
            </a:endParaRPr>
          </a:p>
        </p:txBody>
      </p:sp>
      <p:sp>
        <p:nvSpPr>
          <p:cNvPr id="13" name="Rectangle 9"/>
          <p:cNvSpPr/>
          <p:nvPr/>
        </p:nvSpPr>
        <p:spPr>
          <a:xfrm>
            <a:off x="1831335" y="4896717"/>
            <a:ext cx="5332994" cy="246221"/>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a:t>
            </a:r>
            <a:r>
              <a:rPr lang="es-ES" sz="1000" b="1" i="1" dirty="0">
                <a:solidFill>
                  <a:schemeClr val="bg1"/>
                </a:solidFill>
              </a:rPr>
              <a:t> </a:t>
            </a:r>
            <a:r>
              <a:rPr lang="es-ES" sz="1000" b="1" dirty="0">
                <a:solidFill>
                  <a:schemeClr val="bg1"/>
                </a:solidFill>
              </a:rPr>
              <a:t>Gobernación de Antioquia – Universidad de Antioquia</a:t>
            </a:r>
            <a:endParaRPr lang="es-ES_tradnl" sz="1000" dirty="0">
              <a:solidFill>
                <a:schemeClr val="bg1"/>
              </a:solidFill>
            </a:endParaRPr>
          </a:p>
        </p:txBody>
      </p:sp>
    </p:spTree>
    <p:extLst>
      <p:ext uri="{BB962C8B-B14F-4D97-AF65-F5344CB8AC3E}">
        <p14:creationId xmlns:p14="http://schemas.microsoft.com/office/powerpoint/2010/main" val="515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591183" y="1230283"/>
            <a:ext cx="5197726" cy="2554545"/>
          </a:xfrm>
          <a:prstGeom prst="rect">
            <a:avLst/>
          </a:prstGeom>
        </p:spPr>
        <p:txBody>
          <a:bodyPr wrap="square">
            <a:spAutoFit/>
          </a:bodyPr>
          <a:lstStyle/>
          <a:p>
            <a:pPr lvl="0" algn="just">
              <a:buNone/>
            </a:pPr>
            <a:r>
              <a:rPr lang="es-ES" sz="2000" b="1" dirty="0">
                <a:solidFill>
                  <a:srgbClr val="339933"/>
                </a:solidFill>
                <a:latin typeface="Arial" panose="020B0604020202020204" pitchFamily="34" charset="0"/>
                <a:cs typeface="Arial" panose="020B0604020202020204" pitchFamily="34" charset="0"/>
              </a:rPr>
              <a:t>Los gestos de </a:t>
            </a:r>
            <a:r>
              <a:rPr lang="es-ES" sz="2000" b="1" dirty="0" smtClean="0">
                <a:solidFill>
                  <a:srgbClr val="339933"/>
                </a:solidFill>
                <a:latin typeface="Arial" panose="020B0604020202020204" pitchFamily="34" charset="0"/>
                <a:cs typeface="Arial" panose="020B0604020202020204" pitchFamily="34" charset="0"/>
              </a:rPr>
              <a:t>descarga</a:t>
            </a:r>
          </a:p>
          <a:p>
            <a:pPr lvl="0" algn="just">
              <a:buNone/>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ser humano comparte con los animales cortas acciones, tics o gestos que sirven de válvula de escape o descanso a la tensión comunicativa. </a:t>
            </a:r>
            <a:endParaRPr lang="es-ES" sz="2000" dirty="0" smtClean="0">
              <a:latin typeface="Arial" panose="020B0604020202020204" pitchFamily="34" charset="0"/>
              <a:cs typeface="Arial" panose="020B0604020202020204" pitchFamily="34" charset="0"/>
            </a:endParaRPr>
          </a:p>
          <a:p>
            <a:pPr lvl="0" algn="just">
              <a:buNone/>
            </a:pPr>
            <a:endParaRPr lang="es-ES" sz="2000" dirty="0">
              <a:latin typeface="Arial" panose="020B0604020202020204" pitchFamily="34" charset="0"/>
              <a:cs typeface="Arial" panose="020B0604020202020204" pitchFamily="34" charset="0"/>
            </a:endParaRPr>
          </a:p>
          <a:p>
            <a:pPr lvl="0" algn="just">
              <a:buNone/>
            </a:pPr>
            <a:r>
              <a:rPr lang="es-ES" sz="2000" dirty="0">
                <a:latin typeface="Arial" panose="020B0604020202020204" pitchFamily="34" charset="0"/>
                <a:cs typeface="Arial" panose="020B0604020202020204" pitchFamily="34" charset="0"/>
              </a:rPr>
              <a:t>     </a:t>
            </a:r>
          </a:p>
          <a:p>
            <a:pPr lvl="0" algn="just">
              <a:buNone/>
            </a:pPr>
            <a:r>
              <a:rPr lang="es-ES" sz="2000" dirty="0">
                <a:latin typeface="Arial" panose="020B060402020202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pic>
        <p:nvPicPr>
          <p:cNvPr id="8194" name="Picture 2" descr="C:\Users\Usuario\Desktop\Santiago\2016\Lectoescritura_Presentaciones\Sem5\Sesion9\presentacio n.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30"/>
          <a:stretch/>
        </p:blipFill>
        <p:spPr bwMode="auto">
          <a:xfrm>
            <a:off x="6079030" y="1354413"/>
            <a:ext cx="2580715" cy="239793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738770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591183" y="1230283"/>
            <a:ext cx="7569910" cy="2862322"/>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No deben suprimirse todas las demostraciones de duda o debilidad, sin embargo, se sugiere omitir aquellas acciones que puedan molestar a los interlocutores, por repetidas o ser de mal gusto, por ejemplo: restregarse y limpiarse los ojos o las gafas, llevarse las manos a la nariz y los oídos, rascarse, secarse el sudor y repasar el aseo de nuestras uñas.</a:t>
            </a:r>
          </a:p>
          <a:p>
            <a:pPr lvl="0" algn="just">
              <a:buNone/>
            </a:pPr>
            <a:endParaRPr lang="es-ES" sz="2000" dirty="0">
              <a:latin typeface="Arial" panose="020B0604020202020204" pitchFamily="34" charset="0"/>
              <a:cs typeface="Arial" panose="020B0604020202020204" pitchFamily="34" charset="0"/>
            </a:endParaRPr>
          </a:p>
          <a:p>
            <a:pPr lvl="0" algn="just">
              <a:buNone/>
            </a:pPr>
            <a:r>
              <a:rPr lang="es-ES" sz="2000" dirty="0">
                <a:latin typeface="Arial" panose="020B0604020202020204" pitchFamily="34" charset="0"/>
                <a:cs typeface="Arial" panose="020B0604020202020204" pitchFamily="34" charset="0"/>
              </a:rPr>
              <a:t>     </a:t>
            </a:r>
          </a:p>
          <a:p>
            <a:pPr lvl="0" algn="just">
              <a:buNone/>
            </a:pPr>
            <a:r>
              <a:rPr lang="es-ES" sz="2000" dirty="0">
                <a:latin typeface="Arial" panose="020B060402020202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spTree>
    <p:extLst>
      <p:ext uri="{BB962C8B-B14F-4D97-AF65-F5344CB8AC3E}">
        <p14:creationId xmlns:p14="http://schemas.microsoft.com/office/powerpoint/2010/main" val="3222448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591183" y="304392"/>
            <a:ext cx="8027370" cy="2246769"/>
          </a:xfrm>
          <a:prstGeom prst="rect">
            <a:avLst/>
          </a:prstGeom>
        </p:spPr>
        <p:txBody>
          <a:bodyPr wrap="square">
            <a:spAutoFit/>
          </a:bodyPr>
          <a:lstStyle/>
          <a:p>
            <a:pPr algn="just">
              <a:buNone/>
            </a:pPr>
            <a:r>
              <a:rPr lang="es-ES" sz="2000" b="1" dirty="0">
                <a:solidFill>
                  <a:srgbClr val="339933"/>
                </a:solidFill>
                <a:latin typeface="Arial" panose="020B0604020202020204" pitchFamily="34" charset="0"/>
                <a:cs typeface="Arial" panose="020B0604020202020204" pitchFamily="34" charset="0"/>
              </a:rPr>
              <a:t>¿Qué hacer con las manos</a:t>
            </a:r>
            <a:r>
              <a:rPr lang="es-ES" sz="2000" b="1" dirty="0" smtClean="0">
                <a:solidFill>
                  <a:srgbClr val="339933"/>
                </a:solidFill>
                <a:latin typeface="Arial" panose="020B0604020202020204" pitchFamily="34" charset="0"/>
                <a:cs typeface="Arial" panose="020B0604020202020204" pitchFamily="34" charset="0"/>
              </a:rPr>
              <a:t>?</a:t>
            </a:r>
          </a:p>
          <a:p>
            <a:pPr algn="just">
              <a:buNone/>
            </a:pPr>
            <a:endParaRPr lang="es-ES" sz="2000" dirty="0">
              <a:latin typeface="Arial" panose="020B0604020202020204" pitchFamily="34" charset="0"/>
              <a:cs typeface="Arial" panose="020B0604020202020204" pitchFamily="34" charset="0"/>
            </a:endParaRPr>
          </a:p>
          <a:p>
            <a:pPr algn="just">
              <a:buNone/>
            </a:pPr>
            <a:r>
              <a:rPr lang="es-ES" sz="2000" dirty="0" smtClean="0">
                <a:latin typeface="Arial" panose="020B0604020202020204" pitchFamily="34" charset="0"/>
                <a:cs typeface="Arial" panose="020B0604020202020204" pitchFamily="34" charset="0"/>
              </a:rPr>
              <a:t>Las </a:t>
            </a:r>
            <a:r>
              <a:rPr lang="es-ES" sz="2000" dirty="0">
                <a:latin typeface="Arial" panose="020B0604020202020204" pitchFamily="34" charset="0"/>
                <a:cs typeface="Arial" panose="020B0604020202020204" pitchFamily="34" charset="0"/>
              </a:rPr>
              <a:t>palabras y el sentido de lo que decimos hacen que se muevan nuestras manos sin que tengamos que pensar en el gesto. Las manos no deben estar quietas, aunque pueden estarlo en algunos momentos</a:t>
            </a:r>
            <a:r>
              <a:rPr lang="es-ES" sz="2000" dirty="0" smtClean="0">
                <a:latin typeface="Arial" panose="020B0604020202020204" pitchFamily="34" charset="0"/>
                <a:cs typeface="Arial" panose="020B0604020202020204" pitchFamily="34" charset="0"/>
              </a:rPr>
              <a:t>.</a:t>
            </a:r>
          </a:p>
          <a:p>
            <a:pPr algn="just">
              <a:buNone/>
            </a:pP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pic>
        <p:nvPicPr>
          <p:cNvPr id="9219" name="Picture 3" descr="C:\Users\Usuario\Desktop\Santiago\2016\Lectoescritura_Presentaciones\Sem5\Sesion9\manodfdf.jpg"/>
          <p:cNvPicPr>
            <a:picLocks noChangeAspect="1" noChangeArrowheads="1"/>
          </p:cNvPicPr>
          <p:nvPr/>
        </p:nvPicPr>
        <p:blipFill rotWithShape="1">
          <a:blip r:embed="rId3">
            <a:extLst>
              <a:ext uri="{28A0092B-C50C-407E-A947-70E740481C1C}">
                <a14:useLocalDpi xmlns:a14="http://schemas.microsoft.com/office/drawing/2010/main" val="0"/>
              </a:ext>
            </a:extLst>
          </a:blip>
          <a:srcRect t="10227" r="25022"/>
          <a:stretch/>
        </p:blipFill>
        <p:spPr bwMode="auto">
          <a:xfrm>
            <a:off x="3116046" y="2282562"/>
            <a:ext cx="2763571" cy="220662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922522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514981" y="868129"/>
            <a:ext cx="4703288" cy="3170099"/>
          </a:xfrm>
          <a:prstGeom prst="rect">
            <a:avLst/>
          </a:prstGeom>
        </p:spPr>
        <p:txBody>
          <a:bodyPr wrap="square">
            <a:spAutoFit/>
          </a:bodyPr>
          <a:lstStyle/>
          <a:p>
            <a:pPr algn="just">
              <a:buNone/>
            </a:pPr>
            <a:r>
              <a:rPr lang="es-ES" sz="2000" dirty="0" smtClean="0">
                <a:latin typeface="Arial" panose="020B0604020202020204" pitchFamily="34" charset="0"/>
                <a:cs typeface="Arial" panose="020B0604020202020204" pitchFamily="34" charset="0"/>
              </a:rPr>
              <a:t>Cuando </a:t>
            </a:r>
            <a:r>
              <a:rPr lang="es-ES" sz="2000" dirty="0">
                <a:latin typeface="Arial" panose="020B0604020202020204" pitchFamily="34" charset="0"/>
                <a:cs typeface="Arial" panose="020B0604020202020204" pitchFamily="34" charset="0"/>
              </a:rPr>
              <a:t>se espera una orden se pueden colocar sobre la parte anterior de las caderas, listas para actuar. Cuando se empieza a hablar, pueden estar delante con los codos flexionados. También se pueden ubicar Juntas, apoyadas en la cintura (no en jarras) o simplemente abiertas y sin rigidez.</a:t>
            </a:r>
          </a:p>
          <a:p>
            <a:pPr algn="just">
              <a:buNone/>
            </a:pPr>
            <a:r>
              <a:rPr lang="es-ES" sz="2000" dirty="0">
                <a:latin typeface="Arial" panose="020B0604020202020204" pitchFamily="34" charset="0"/>
                <a:cs typeface="Arial" panose="020B0604020202020204" pitchFamily="34" charset="0"/>
              </a:rPr>
              <a:t>Las manos en los bolsillos ocultan algo más que las manos. </a:t>
            </a: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pic>
        <p:nvPicPr>
          <p:cNvPr id="10242" name="Picture 2" descr="C:\Users\Usuario\Desktop\Santiago\2016\Lectoescritura_Presentaciones\Sem5\Sesion9\bolsisllos.jpg"/>
          <p:cNvPicPr>
            <a:picLocks noChangeAspect="1" noChangeArrowheads="1"/>
          </p:cNvPicPr>
          <p:nvPr/>
        </p:nvPicPr>
        <p:blipFill rotWithShape="1">
          <a:blip r:embed="rId3">
            <a:extLst>
              <a:ext uri="{28A0092B-C50C-407E-A947-70E740481C1C}">
                <a14:useLocalDpi xmlns:a14="http://schemas.microsoft.com/office/drawing/2010/main" val="0"/>
              </a:ext>
            </a:extLst>
          </a:blip>
          <a:srcRect l="21021" t="18605" r="-1" b="6413"/>
          <a:stretch/>
        </p:blipFill>
        <p:spPr bwMode="auto">
          <a:xfrm>
            <a:off x="5974644" y="1333786"/>
            <a:ext cx="2379369" cy="1986929"/>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743041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4" name="3 Rectángulo"/>
          <p:cNvSpPr/>
          <p:nvPr/>
        </p:nvSpPr>
        <p:spPr>
          <a:xfrm>
            <a:off x="3741868" y="849359"/>
            <a:ext cx="4703288" cy="3170099"/>
          </a:xfrm>
          <a:prstGeom prst="rect">
            <a:avLst/>
          </a:prstGeom>
        </p:spPr>
        <p:txBody>
          <a:bodyPr wrap="square">
            <a:spAutoFit/>
          </a:bodyPr>
          <a:lstStyle/>
          <a:p>
            <a:pPr algn="just">
              <a:buNone/>
            </a:pPr>
            <a:r>
              <a:rPr lang="es-ES" sz="2000" b="1" dirty="0">
                <a:solidFill>
                  <a:srgbClr val="339933"/>
                </a:solidFill>
                <a:latin typeface="Arial" panose="020B0604020202020204" pitchFamily="34" charset="0"/>
                <a:cs typeface="Arial" panose="020B0604020202020204" pitchFamily="34" charset="0"/>
              </a:rPr>
              <a:t>El lenguaje del rostro</a:t>
            </a:r>
            <a:endParaRPr lang="es-ES" sz="2000" dirty="0">
              <a:solidFill>
                <a:srgbClr val="339933"/>
              </a:solidFill>
              <a:latin typeface="Arial" panose="020B0604020202020204" pitchFamily="34" charset="0"/>
              <a:cs typeface="Arial" panose="020B0604020202020204" pitchFamily="34" charset="0"/>
            </a:endParaRPr>
          </a:p>
          <a:p>
            <a:pPr algn="just">
              <a:buNone/>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puente de la mirada no se suple con nada. Cuando se habla ante un gran público, se puede resbalar la vista por las frentes de los asistentes. Cuando son pocos, habrá que dirigirse especialmente a cada uno cuando se aluden a temas que les pueden interesar.</a:t>
            </a:r>
          </a:p>
          <a:p>
            <a:pPr algn="just"/>
            <a:endParaRPr lang="es-ES" sz="2000" dirty="0">
              <a:latin typeface="Arial" panose="020B0604020202020204" pitchFamily="34" charset="0"/>
              <a:cs typeface="Arial" panose="020B0604020202020204" pitchFamily="34" charset="0"/>
            </a:endParaRPr>
          </a:p>
        </p:txBody>
      </p:sp>
      <p:sp>
        <p:nvSpPr>
          <p:cNvPr id="5" name="4 Rectángulo"/>
          <p:cNvSpPr/>
          <p:nvPr/>
        </p:nvSpPr>
        <p:spPr>
          <a:xfrm>
            <a:off x="1874239" y="1230283"/>
            <a:ext cx="255198" cy="400110"/>
          </a:xfrm>
          <a:prstGeom prst="rect">
            <a:avLst/>
          </a:prstGeom>
        </p:spPr>
        <p:txBody>
          <a:bodyPr wrap="none">
            <a:spAutoFit/>
          </a:bodyPr>
          <a:lstStyle/>
          <a:p>
            <a:r>
              <a:rPr lang="es-ES" sz="2000" dirty="0" smtClean="0">
                <a:solidFill>
                  <a:prstClr val="black"/>
                </a:solidFill>
                <a:latin typeface="Arial" panose="020B0604020202020204" pitchFamily="34" charset="0"/>
                <a:cs typeface="Arial" panose="020B0604020202020204" pitchFamily="34" charset="0"/>
              </a:rPr>
              <a:t> </a:t>
            </a:r>
            <a:endParaRPr lang="es-ES" dirty="0"/>
          </a:p>
        </p:txBody>
      </p:sp>
      <p:pic>
        <p:nvPicPr>
          <p:cNvPr id="11267" name="Picture 3" descr="C:\Users\Usuario\Desktop\Santiago\2016\Lectoescritura_Presentaciones\Sem5\Sesion9\inseguro.jpg"/>
          <p:cNvPicPr>
            <a:picLocks noChangeAspect="1" noChangeArrowheads="1"/>
          </p:cNvPicPr>
          <p:nvPr/>
        </p:nvPicPr>
        <p:blipFill rotWithShape="1">
          <a:blip r:embed="rId3">
            <a:extLst>
              <a:ext uri="{28A0092B-C50C-407E-A947-70E740481C1C}">
                <a14:useLocalDpi xmlns:a14="http://schemas.microsoft.com/office/drawing/2010/main" val="0"/>
              </a:ext>
            </a:extLst>
          </a:blip>
          <a:srcRect r="23674"/>
          <a:stretch/>
        </p:blipFill>
        <p:spPr bwMode="auto">
          <a:xfrm>
            <a:off x="456650" y="977358"/>
            <a:ext cx="3090376" cy="2695065"/>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29692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2584" y="2099325"/>
            <a:ext cx="2167112" cy="556431"/>
          </a:xfrm>
        </p:spPr>
        <p:txBody>
          <a:bodyPr>
            <a:noAutofit/>
          </a:bodyPr>
          <a:lstStyle/>
          <a:p>
            <a:pPr algn="r"/>
            <a:r>
              <a:rPr lang="en-US" sz="3600" dirty="0" err="1" smtClean="0">
                <a:solidFill>
                  <a:srgbClr val="1A6130"/>
                </a:solidFill>
                <a:latin typeface="Arial" panose="020B0604020202020204" pitchFamily="34" charset="0"/>
                <a:cs typeface="Arial" panose="020B0604020202020204" pitchFamily="34" charset="0"/>
              </a:rPr>
              <a:t>Actividad</a:t>
            </a:r>
            <a:endParaRPr lang="en-US" sz="3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87" y="963658"/>
            <a:ext cx="3650804" cy="3216184"/>
          </a:xfrm>
          <a:prstGeom prst="rect">
            <a:avLst/>
          </a:prstGeom>
        </p:spPr>
      </p:pic>
    </p:spTree>
    <p:extLst>
      <p:ext uri="{BB962C8B-B14F-4D97-AF65-F5344CB8AC3E}">
        <p14:creationId xmlns:p14="http://schemas.microsoft.com/office/powerpoint/2010/main" val="3961776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sp>
        <p:nvSpPr>
          <p:cNvPr id="12" name="11 Rectángulo"/>
          <p:cNvSpPr/>
          <p:nvPr/>
        </p:nvSpPr>
        <p:spPr>
          <a:xfrm>
            <a:off x="783771" y="711382"/>
            <a:ext cx="7737012" cy="5016758"/>
          </a:xfrm>
          <a:prstGeom prst="rect">
            <a:avLst/>
          </a:prstGeom>
        </p:spPr>
        <p:txBody>
          <a:bodyPr wrap="square">
            <a:spAutoFit/>
          </a:bodyPr>
          <a:lstStyle/>
          <a:p>
            <a:pPr algn="just"/>
            <a:r>
              <a:rPr lang="es-ES" sz="2000" b="1" dirty="0">
                <a:latin typeface="Arial" panose="020B0604020202020204" pitchFamily="34" charset="0"/>
                <a:cs typeface="Arial" panose="020B0604020202020204" pitchFamily="34" charset="0"/>
              </a:rPr>
              <a:t>¿Somos conscientes del lenguaje no verbal</a:t>
            </a:r>
            <a:r>
              <a:rPr lang="es-ES" sz="2000" b="1" dirty="0" smtClean="0">
                <a:latin typeface="Arial" panose="020B0604020202020204" pitchFamily="34" charset="0"/>
                <a:cs typeface="Arial" panose="020B0604020202020204" pitchFamily="34" charset="0"/>
              </a:rPr>
              <a:t>?</a:t>
            </a:r>
          </a:p>
          <a:p>
            <a:pPr algn="just"/>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Antes: </a:t>
            </a:r>
          </a:p>
          <a:p>
            <a:pPr algn="just"/>
            <a:r>
              <a:rPr lang="es-ES" sz="2000" b="1" dirty="0" smtClean="0">
                <a:latin typeface="Arial" panose="020B0604020202020204" pitchFamily="34" charset="0"/>
                <a:cs typeface="Arial" panose="020B0604020202020204" pitchFamily="34" charset="0"/>
              </a:rPr>
              <a:t>Pregunta</a:t>
            </a:r>
            <a:r>
              <a:rPr lang="es-ES" sz="2000" b="1" dirty="0">
                <a:latin typeface="Arial" panose="020B0604020202020204" pitchFamily="34" charset="0"/>
                <a:cs typeface="Arial" panose="020B0604020202020204" pitchFamily="34" charset="0"/>
              </a:rPr>
              <a:t>:</a:t>
            </a:r>
          </a:p>
          <a:p>
            <a:pPr algn="just"/>
            <a:r>
              <a:rPr lang="es-ES" sz="2000" dirty="0">
                <a:latin typeface="Arial" panose="020B0604020202020204" pitchFamily="34" charset="0"/>
                <a:cs typeface="Arial" panose="020B0604020202020204" pitchFamily="34" charset="0"/>
              </a:rPr>
              <a:t>Cuando expresa un mensaje ¿qué porcentaje de importancia considera qué tiene el lenguaje</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a:p>
            <a:pPr marL="636588" lvl="1" indent="-179388"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Verbal </a:t>
            </a:r>
            <a:r>
              <a:rPr lang="es-ES" sz="2000" dirty="0">
                <a:latin typeface="Arial" panose="020B0604020202020204" pitchFamily="34" charset="0"/>
                <a:cs typeface="Arial" panose="020B0604020202020204" pitchFamily="34" charset="0"/>
              </a:rPr>
              <a:t>(las palabras que dices)</a:t>
            </a:r>
          </a:p>
          <a:p>
            <a:pPr marL="636588" lvl="1" indent="-179388"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Vocal </a:t>
            </a:r>
            <a:r>
              <a:rPr lang="es-ES" sz="2000" dirty="0">
                <a:latin typeface="Arial" panose="020B0604020202020204" pitchFamily="34" charset="0"/>
                <a:cs typeface="Arial" panose="020B0604020202020204" pitchFamily="34" charset="0"/>
              </a:rPr>
              <a:t>(tono, matices y otras características) </a:t>
            </a:r>
          </a:p>
          <a:p>
            <a:pPr marL="636588" lvl="1" indent="-179388"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Corporal </a:t>
            </a:r>
            <a:r>
              <a:rPr lang="es-ES" sz="2000" dirty="0">
                <a:latin typeface="Arial" panose="020B0604020202020204" pitchFamily="34" charset="0"/>
                <a:cs typeface="Arial" panose="020B0604020202020204" pitchFamily="34" charset="0"/>
              </a:rPr>
              <a:t>(señales y </a:t>
            </a:r>
            <a:r>
              <a:rPr lang="es-ES" sz="2000" dirty="0" smtClean="0">
                <a:latin typeface="Arial" panose="020B0604020202020204" pitchFamily="34" charset="0"/>
                <a:cs typeface="Arial" panose="020B0604020202020204" pitchFamily="34" charset="0"/>
              </a:rPr>
              <a:t>gestos)</a:t>
            </a:r>
          </a:p>
          <a:p>
            <a:pPr lvl="1" algn="just"/>
            <a:endParaRPr lang="es-ES" sz="2000" b="1" dirty="0" smtClean="0">
              <a:latin typeface="Arial" panose="020B0604020202020204" pitchFamily="34" charset="0"/>
              <a:cs typeface="Arial" panose="020B0604020202020204" pitchFamily="34" charset="0"/>
            </a:endParaRPr>
          </a:p>
          <a:p>
            <a:pPr algn="just"/>
            <a:r>
              <a:rPr lang="es-ES" sz="2000" b="1" dirty="0" smtClean="0">
                <a:latin typeface="Arial" panose="020B0604020202020204" pitchFamily="34" charset="0"/>
                <a:cs typeface="Arial" panose="020B0604020202020204" pitchFamily="34" charset="0"/>
              </a:rPr>
              <a:t>Al final de sesión se explican las respuestas</a:t>
            </a:r>
            <a:endParaRPr lang="es-ES" sz="2000" dirty="0" smtClean="0">
              <a:latin typeface="Arial" panose="020B0604020202020204" pitchFamily="34" charset="0"/>
              <a:cs typeface="Arial" panose="020B0604020202020204" pitchFamily="34" charset="0"/>
            </a:endParaRPr>
          </a:p>
          <a:p>
            <a:pPr marL="636588" lvl="1" indent="-179388" algn="just">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472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sp>
        <p:nvSpPr>
          <p:cNvPr id="12" name="11 Rectángulo"/>
          <p:cNvSpPr/>
          <p:nvPr/>
        </p:nvSpPr>
        <p:spPr>
          <a:xfrm>
            <a:off x="914400" y="690757"/>
            <a:ext cx="7246693" cy="1938992"/>
          </a:xfrm>
          <a:prstGeom prst="rect">
            <a:avLst/>
          </a:prstGeom>
        </p:spPr>
        <p:txBody>
          <a:bodyPr wrap="square">
            <a:spAutoFit/>
          </a:bodyPr>
          <a:lstStyle/>
          <a:p>
            <a:r>
              <a:rPr lang="es-ES" sz="2000" b="1" dirty="0">
                <a:latin typeface="Arial" panose="020B0604020202020204" pitchFamily="34" charset="0"/>
                <a:cs typeface="Arial" panose="020B0604020202020204" pitchFamily="34" charset="0"/>
              </a:rPr>
              <a:t>Durante:</a:t>
            </a:r>
            <a:r>
              <a:rPr lang="es-ES" sz="2000" dirty="0">
                <a:latin typeface="Arial" panose="020B0604020202020204" pitchFamily="34" charset="0"/>
                <a:cs typeface="Arial" panose="020B0604020202020204" pitchFamily="34" charset="0"/>
              </a:rPr>
              <a:t> </a:t>
            </a:r>
          </a:p>
          <a:p>
            <a:r>
              <a:rPr lang="es-ES" sz="2000" dirty="0">
                <a:latin typeface="Arial" panose="020B0604020202020204" pitchFamily="34" charset="0"/>
                <a:cs typeface="Arial" panose="020B0604020202020204" pitchFamily="34" charset="0"/>
              </a:rPr>
              <a:t>Visualizar el </a:t>
            </a:r>
            <a:r>
              <a:rPr lang="es-ES" sz="2000" dirty="0" smtClean="0">
                <a:latin typeface="Arial" panose="020B0604020202020204" pitchFamily="34" charset="0"/>
                <a:cs typeface="Arial" panose="020B0604020202020204" pitchFamily="34" charset="0"/>
              </a:rPr>
              <a:t>video</a:t>
            </a:r>
          </a:p>
          <a:p>
            <a:endParaRPr lang="es-MX" sz="2000" dirty="0">
              <a:latin typeface="Arial" panose="020B0604020202020204" pitchFamily="34" charset="0"/>
              <a:cs typeface="Arial" panose="020B0604020202020204" pitchFamily="34" charset="0"/>
            </a:endParaRPr>
          </a:p>
          <a:p>
            <a:endParaRPr lang="es-ES" sz="2000" b="1" dirty="0" smtClean="0">
              <a:latin typeface="Arial" panose="020B0604020202020204" pitchFamily="34" charset="0"/>
              <a:cs typeface="Arial" panose="020B0604020202020204" pitchFamily="34" charset="0"/>
            </a:endParaRPr>
          </a:p>
          <a:p>
            <a:endParaRPr lang="es-ES" sz="2000" b="1" dirty="0">
              <a:latin typeface="Arial" panose="020B0604020202020204" pitchFamily="34" charset="0"/>
              <a:cs typeface="Arial" panose="020B0604020202020204" pitchFamily="34" charset="0"/>
            </a:endParaRPr>
          </a:p>
          <a:p>
            <a:endParaRPr lang="es-ES" sz="2000" b="1" dirty="0" smtClean="0">
              <a:latin typeface="Arial" panose="020B0604020202020204" pitchFamily="34" charset="0"/>
              <a:cs typeface="Arial" panose="020B0604020202020204" pitchFamily="34" charset="0"/>
            </a:endParaRPr>
          </a:p>
        </p:txBody>
      </p:sp>
      <p:sp>
        <p:nvSpPr>
          <p:cNvPr id="13" name="12 Rectángulo"/>
          <p:cNvSpPr/>
          <p:nvPr/>
        </p:nvSpPr>
        <p:spPr>
          <a:xfrm>
            <a:off x="1691640" y="3636261"/>
            <a:ext cx="5831839" cy="615553"/>
          </a:xfrm>
          <a:prstGeom prst="rect">
            <a:avLst/>
          </a:prstGeom>
        </p:spPr>
        <p:txBody>
          <a:bodyPr wrap="square">
            <a:spAutoFit/>
          </a:bodyPr>
          <a:lstStyle/>
          <a:p>
            <a:pPr algn="ctr"/>
            <a:r>
              <a:rPr lang="es-ES" b="1" dirty="0">
                <a:latin typeface="Arial" panose="020B0604020202020204" pitchFamily="34" charset="0"/>
                <a:cs typeface="Arial" panose="020B0604020202020204" pitchFamily="34" charset="0"/>
              </a:rPr>
              <a:t>¿Qué tienen las personas encantadoras?</a:t>
            </a:r>
          </a:p>
          <a:p>
            <a:pPr algn="ctr"/>
            <a:r>
              <a:rPr lang="es-ES" sz="800" u="sng" dirty="0" smtClean="0">
                <a:latin typeface="Arial" panose="020B0604020202020204" pitchFamily="34" charset="0"/>
                <a:cs typeface="Arial" panose="020B0604020202020204" pitchFamily="34" charset="0"/>
                <a:hlinkClick r:id="rId3"/>
              </a:rPr>
              <a:t>https://www.youtube.com/watch?v=x8RrgB46eGs</a:t>
            </a:r>
            <a:endParaRPr lang="es-ES" sz="800" dirty="0" smtClean="0">
              <a:latin typeface="Arial" panose="020B0604020202020204" pitchFamily="34" charset="0"/>
              <a:cs typeface="Arial" panose="020B0604020202020204" pitchFamily="34" charset="0"/>
            </a:endParaRPr>
          </a:p>
          <a:p>
            <a:pPr algn="just"/>
            <a:endParaRPr lang="es-ES" sz="8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837" y="1660253"/>
            <a:ext cx="3218084" cy="196297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42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sp>
        <p:nvSpPr>
          <p:cNvPr id="12" name="11 Rectángulo"/>
          <p:cNvSpPr/>
          <p:nvPr/>
        </p:nvSpPr>
        <p:spPr>
          <a:xfrm>
            <a:off x="948653" y="600721"/>
            <a:ext cx="7246693" cy="3266985"/>
          </a:xfrm>
          <a:prstGeom prst="rect">
            <a:avLst/>
          </a:prstGeom>
        </p:spPr>
        <p:txBody>
          <a:bodyPr wrap="square">
            <a:spAutoFit/>
          </a:bodyPr>
          <a:lstStyle/>
          <a:p>
            <a:pPr>
              <a:lnSpc>
                <a:spcPct val="150000"/>
              </a:lnSpc>
            </a:pPr>
            <a:r>
              <a:rPr lang="es-ES" sz="2000" b="1" dirty="0">
                <a:latin typeface="Arial" panose="020B0604020202020204" pitchFamily="34" charset="0"/>
                <a:cs typeface="Arial" panose="020B0604020202020204" pitchFamily="34" charset="0"/>
              </a:rPr>
              <a:t>Después:</a:t>
            </a:r>
          </a:p>
          <a:p>
            <a:pPr marL="179388">
              <a:lnSpc>
                <a:spcPct val="150000"/>
              </a:lnSpc>
              <a:buFont typeface="Arial" panose="020B0604020202020204" pitchFamily="34" charset="0"/>
              <a:buChar char="•"/>
            </a:pPr>
            <a:r>
              <a:rPr lang="es-ES" sz="2000" b="1" dirty="0" smtClean="0">
                <a:latin typeface="Arial" panose="020B0604020202020204" pitchFamily="34" charset="0"/>
                <a:cs typeface="Arial" panose="020B0604020202020204" pitchFamily="34" charset="0"/>
              </a:rPr>
              <a:t>Preguntas literales:</a:t>
            </a:r>
            <a:endParaRPr lang="es-ES" sz="2000" b="1" dirty="0">
              <a:latin typeface="Arial" panose="020B0604020202020204" pitchFamily="34" charset="0"/>
              <a:cs typeface="Arial" panose="020B0604020202020204" pitchFamily="34" charset="0"/>
            </a:endParaRPr>
          </a:p>
          <a:p>
            <a:pPr>
              <a:lnSpc>
                <a:spcPct val="150000"/>
              </a:lnSpc>
            </a:pPr>
            <a:r>
              <a:rPr lang="es-ES" sz="2000" dirty="0">
                <a:latin typeface="Arial" panose="020B0604020202020204" pitchFamily="34" charset="0"/>
                <a:cs typeface="Arial" panose="020B0604020202020204" pitchFamily="34" charset="0"/>
              </a:rPr>
              <a:t>Según Teresa </a:t>
            </a:r>
            <a:r>
              <a:rPr lang="es-ES" sz="2000" dirty="0" err="1">
                <a:latin typeface="Arial" panose="020B0604020202020204" pitchFamily="34" charset="0"/>
                <a:cs typeface="Arial" panose="020B0604020202020204" pitchFamily="34" charset="0"/>
              </a:rPr>
              <a:t>Baró</a:t>
            </a:r>
            <a:r>
              <a:rPr lang="es-ES" sz="2000" dirty="0">
                <a:latin typeface="Arial" panose="020B0604020202020204" pitchFamily="34" charset="0"/>
                <a:cs typeface="Arial" panose="020B0604020202020204" pitchFamily="34" charset="0"/>
              </a:rPr>
              <a:t>:</a:t>
            </a:r>
          </a:p>
          <a:p>
            <a:pPr>
              <a:lnSpc>
                <a:spcPct val="150000"/>
              </a:lnSpc>
            </a:pP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Cuáles son las características de una persona </a:t>
            </a:r>
            <a:r>
              <a:rPr lang="es-ES" sz="2000" dirty="0" smtClean="0">
                <a:latin typeface="Arial" panose="020B0604020202020204" pitchFamily="34" charset="0"/>
                <a:cs typeface="Arial" panose="020B0604020202020204" pitchFamily="34" charset="0"/>
              </a:rPr>
              <a:t>	encantadora</a:t>
            </a:r>
            <a:r>
              <a:rPr lang="es-ES" sz="2000" dirty="0">
                <a:latin typeface="Arial" panose="020B0604020202020204" pitchFamily="34" charset="0"/>
                <a:cs typeface="Arial" panose="020B0604020202020204" pitchFamily="34" charset="0"/>
              </a:rPr>
              <a:t>?</a:t>
            </a:r>
          </a:p>
          <a:p>
            <a:pPr>
              <a:lnSpc>
                <a:spcPct val="150000"/>
              </a:lnSpc>
            </a:pP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Cómo se refleja el optimismo en una persona?</a:t>
            </a:r>
          </a:p>
          <a:p>
            <a:pPr>
              <a:lnSpc>
                <a:spcPct val="150000"/>
              </a:lnSpc>
            </a:pP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Qué es la elegancia</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648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sp>
        <p:nvSpPr>
          <p:cNvPr id="3" name="2 Rectángulo"/>
          <p:cNvSpPr/>
          <p:nvPr/>
        </p:nvSpPr>
        <p:spPr>
          <a:xfrm>
            <a:off x="809755" y="-110886"/>
            <a:ext cx="7177941" cy="4939814"/>
          </a:xfrm>
          <a:prstGeom prst="rect">
            <a:avLst/>
          </a:prstGeom>
        </p:spPr>
        <p:txBody>
          <a:bodyPr wrap="square">
            <a:spAutoFit/>
          </a:bodyPr>
          <a:lstStyle/>
          <a:p>
            <a:pPr>
              <a:lnSpc>
                <a:spcPct val="150000"/>
              </a:lnSpc>
            </a:pPr>
            <a:endParaRPr lang="es-ES" dirty="0">
              <a:latin typeface="Arial" panose="020B0604020202020204" pitchFamily="34" charset="0"/>
              <a:cs typeface="Arial" panose="020B0604020202020204" pitchFamily="34" charset="0"/>
            </a:endParaRPr>
          </a:p>
          <a:p>
            <a:pPr marL="179388" indent="-179388">
              <a:lnSpc>
                <a:spcPct val="150000"/>
              </a:lnSpc>
              <a:buFont typeface="Arial" panose="020B0604020202020204" pitchFamily="34" charset="0"/>
              <a:buChar char="•"/>
            </a:pPr>
            <a:r>
              <a:rPr lang="es-ES" b="1" dirty="0" smtClean="0">
                <a:latin typeface="Arial" panose="020B0604020202020204" pitchFamily="34" charset="0"/>
                <a:cs typeface="Arial" panose="020B0604020202020204" pitchFamily="34" charset="0"/>
              </a:rPr>
              <a:t>Preguntas inferenciales:</a:t>
            </a:r>
            <a:endParaRPr lang="es-ES" b="1" dirty="0">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Qué importancia tiene la sonrisa y las miradas en una </a:t>
            </a:r>
            <a:r>
              <a:rPr lang="es-ES" dirty="0" smtClean="0">
                <a:latin typeface="Arial" panose="020B0604020202020204" pitchFamily="34" charset="0"/>
                <a:cs typeface="Arial" panose="020B0604020202020204" pitchFamily="34" charset="0"/>
              </a:rPr>
              <a:t>	interacción?</a:t>
            </a:r>
            <a:endParaRPr lang="es-ES" dirty="0">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Cómo contribuye el optimismo en la comunicación?</a:t>
            </a: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Qué es la empatía?</a:t>
            </a: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Por qué es clave la actitud positiva en la comunicación? </a:t>
            </a:r>
          </a:p>
          <a:p>
            <a:pPr>
              <a:lnSpc>
                <a:spcPct val="150000"/>
              </a:lnSpc>
            </a:pPr>
            <a:endParaRPr lang="es-ES" dirty="0">
              <a:latin typeface="Arial" panose="020B0604020202020204" pitchFamily="34" charset="0"/>
              <a:cs typeface="Arial" panose="020B0604020202020204" pitchFamily="34" charset="0"/>
            </a:endParaRPr>
          </a:p>
          <a:p>
            <a:pPr marL="179388" indent="-179388">
              <a:lnSpc>
                <a:spcPct val="150000"/>
              </a:lnSpc>
              <a:buFont typeface="Arial" panose="020B0604020202020204" pitchFamily="34" charset="0"/>
              <a:buChar char="•"/>
            </a:pPr>
            <a:r>
              <a:rPr lang="es-ES" b="1" dirty="0" smtClean="0">
                <a:latin typeface="Arial" panose="020B0604020202020204" pitchFamily="34" charset="0"/>
                <a:cs typeface="Arial" panose="020B0604020202020204" pitchFamily="34" charset="0"/>
              </a:rPr>
              <a:t>Preguntas críticas:</a:t>
            </a:r>
            <a:endParaRPr lang="es-ES" b="1" dirty="0">
              <a:latin typeface="Arial" panose="020B0604020202020204" pitchFamily="34" charset="0"/>
              <a:cs typeface="Arial" panose="020B0604020202020204" pitchFamily="34" charset="0"/>
            </a:endParaRP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Es posible manipular a través del lenguaje no verbal?</a:t>
            </a:r>
          </a:p>
          <a:p>
            <a:pPr>
              <a:lnSpc>
                <a:spcPct val="150000"/>
              </a:lnSpc>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Para qué sirve conocer el lenguaje no verbal?</a:t>
            </a: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80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414" y="2089825"/>
            <a:ext cx="2622205" cy="556431"/>
          </a:xfrm>
        </p:spPr>
        <p:txBody>
          <a:bodyPr>
            <a:noAutofit/>
          </a:bodyPr>
          <a:lstStyle/>
          <a:p>
            <a:pPr algn="r"/>
            <a:r>
              <a:rPr lang="en-US" sz="3600" dirty="0" smtClean="0">
                <a:solidFill>
                  <a:srgbClr val="1A6130"/>
                </a:solidFill>
                <a:latin typeface="Arial" panose="020B0604020202020204" pitchFamily="34" charset="0"/>
                <a:cs typeface="Arial" panose="020B0604020202020204" pitchFamily="34" charset="0"/>
              </a:rPr>
              <a:t>Agenda</a:t>
            </a:r>
            <a:endParaRPr lang="en-US" sz="3600" dirty="0">
              <a:solidFill>
                <a:srgbClr val="1A6130"/>
              </a:solidFill>
              <a:latin typeface="Arial" panose="020B0604020202020204" pitchFamily="34" charset="0"/>
              <a:cs typeface="Arial" panose="020B0604020202020204" pitchFamily="34" charset="0"/>
            </a:endParaRPr>
          </a:p>
        </p:txBody>
      </p:sp>
      <p:grpSp>
        <p:nvGrpSpPr>
          <p:cNvPr id="6" name="Group 5"/>
          <p:cNvGrpSpPr/>
          <p:nvPr/>
        </p:nvGrpSpPr>
        <p:grpSpPr>
          <a:xfrm>
            <a:off x="0" y="4856851"/>
            <a:ext cx="9144000" cy="286649"/>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770" y="964350"/>
            <a:ext cx="3649233" cy="3214800"/>
          </a:xfrm>
          <a:prstGeom prst="rect">
            <a:avLst/>
          </a:prstGeom>
        </p:spPr>
      </p:pic>
      <p:sp>
        <p:nvSpPr>
          <p:cNvPr id="17" name="Rectangle 9"/>
          <p:cNvSpPr/>
          <p:nvPr/>
        </p:nvSpPr>
        <p:spPr>
          <a:xfrm>
            <a:off x="1831335" y="4896717"/>
            <a:ext cx="5332994" cy="246221"/>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a:t>
            </a:r>
            <a:r>
              <a:rPr lang="es-ES" sz="1000" b="1" i="1" dirty="0">
                <a:solidFill>
                  <a:schemeClr val="bg1"/>
                </a:solidFill>
              </a:rPr>
              <a:t> </a:t>
            </a:r>
            <a:r>
              <a:rPr lang="es-ES" sz="1000" b="1" dirty="0">
                <a:solidFill>
                  <a:schemeClr val="bg1"/>
                </a:solidFill>
              </a:rPr>
              <a:t>Gobernación de Antioquia – Universidad de Antioquia</a:t>
            </a:r>
            <a:endParaRPr lang="es-ES_tradnl" sz="1000" dirty="0">
              <a:solidFill>
                <a:schemeClr val="bg1"/>
              </a:solidFill>
            </a:endParaRPr>
          </a:p>
        </p:txBody>
      </p:sp>
    </p:spTree>
    <p:extLst>
      <p:ext uri="{BB962C8B-B14F-4D97-AF65-F5344CB8AC3E}">
        <p14:creationId xmlns:p14="http://schemas.microsoft.com/office/powerpoint/2010/main" val="25492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sp>
        <p:nvSpPr>
          <p:cNvPr id="3" name="2 Rectángulo"/>
          <p:cNvSpPr/>
          <p:nvPr/>
        </p:nvSpPr>
        <p:spPr>
          <a:xfrm>
            <a:off x="807774" y="479889"/>
            <a:ext cx="7495350" cy="3785652"/>
          </a:xfrm>
          <a:prstGeom prst="rect">
            <a:avLst/>
          </a:prstGeom>
        </p:spPr>
        <p:txBody>
          <a:bodyPr wrap="square">
            <a:spAutoFit/>
          </a:bodyPr>
          <a:lstStyle/>
          <a:p>
            <a:pPr algn="just"/>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Cierre </a:t>
            </a:r>
          </a:p>
          <a:p>
            <a:pPr algn="just"/>
            <a:r>
              <a:rPr lang="es-ES" sz="2000" dirty="0">
                <a:latin typeface="Arial" panose="020B0604020202020204" pitchFamily="34" charset="0"/>
                <a:cs typeface="Arial" panose="020B0604020202020204" pitchFamily="34" charset="0"/>
              </a:rPr>
              <a:t>El componente verbal comunica información y el no verbal estados y actitudes personales. </a:t>
            </a:r>
          </a:p>
          <a:p>
            <a:pPr algn="just"/>
            <a:r>
              <a:rPr lang="es-ES" sz="2000" dirty="0">
                <a:latin typeface="Arial" panose="020B0604020202020204" pitchFamily="34" charset="0"/>
                <a:cs typeface="Arial" panose="020B0604020202020204" pitchFamily="34" charset="0"/>
              </a:rPr>
              <a:t> </a:t>
            </a:r>
          </a:p>
          <a:p>
            <a:pPr algn="just"/>
            <a:r>
              <a:rPr lang="es-ES" sz="2000" dirty="0">
                <a:latin typeface="Arial" panose="020B0604020202020204" pitchFamily="34" charset="0"/>
                <a:cs typeface="Arial" panose="020B0604020202020204" pitchFamily="34" charset="0"/>
              </a:rPr>
              <a:t>El antropólogo Chris </a:t>
            </a:r>
            <a:r>
              <a:rPr lang="es-ES" sz="2000" dirty="0" err="1">
                <a:latin typeface="Arial" panose="020B0604020202020204" pitchFamily="34" charset="0"/>
                <a:cs typeface="Arial" panose="020B0604020202020204" pitchFamily="34" charset="0"/>
              </a:rPr>
              <a:t>Knight</a:t>
            </a:r>
            <a:r>
              <a:rPr lang="es-ES" sz="2000" dirty="0">
                <a:latin typeface="Arial" panose="020B0604020202020204" pitchFamily="34" charset="0"/>
                <a:cs typeface="Arial" panose="020B0604020202020204" pitchFamily="34" charset="0"/>
              </a:rPr>
              <a:t>, plantea en sus investigaciones que “las palabras solo transmiten el 7% del mensaje y el 93% mediante la comunicación no verbal”. Considera que el lenguaje no sirve para que las personas sientan una buena predisposición para el diálogo, se requiere algo más poderoso que las palabras para ganar la confianza de alguien.  Estos son los </a:t>
            </a:r>
            <a:r>
              <a:rPr lang="es-ES" sz="2000" dirty="0" smtClean="0">
                <a:latin typeface="Arial" panose="020B0604020202020204" pitchFamily="34" charset="0"/>
                <a:cs typeface="Arial" panose="020B0604020202020204" pitchFamily="34" charset="0"/>
              </a:rPr>
              <a:t>porcentajes</a:t>
            </a:r>
            <a:r>
              <a:rPr lang="es-E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9654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Actividad</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479" y="0"/>
            <a:ext cx="544739" cy="47988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597" y="-562"/>
            <a:ext cx="5143500" cy="5143500"/>
          </a:xfrm>
          <a:prstGeom prst="rect">
            <a:avLst/>
          </a:prstGeom>
        </p:spPr>
      </p:pic>
    </p:spTree>
    <p:extLst>
      <p:ext uri="{BB962C8B-B14F-4D97-AF65-F5344CB8AC3E}">
        <p14:creationId xmlns:p14="http://schemas.microsoft.com/office/powerpoint/2010/main" val="3404043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9986" y="2287946"/>
            <a:ext cx="3251201" cy="556431"/>
          </a:xfrm>
        </p:spPr>
        <p:txBody>
          <a:bodyPr>
            <a:noAutofit/>
          </a:bodyPr>
          <a:lstStyle/>
          <a:p>
            <a:pPr algn="l"/>
            <a:r>
              <a:rPr lang="en-US" sz="3600" dirty="0" err="1" smtClean="0">
                <a:solidFill>
                  <a:srgbClr val="1A6130"/>
                </a:solidFill>
                <a:latin typeface="Arial" panose="020B0604020202020204" pitchFamily="34" charset="0"/>
                <a:cs typeface="Arial" panose="020B0604020202020204" pitchFamily="34" charset="0"/>
              </a:rPr>
              <a:t>Actividad</a:t>
            </a:r>
            <a:r>
              <a:rPr lang="en-US" sz="3600" dirty="0" smtClean="0">
                <a:solidFill>
                  <a:srgbClr val="1A6130"/>
                </a:solidFill>
                <a:latin typeface="Arial" panose="020B0604020202020204" pitchFamily="34" charset="0"/>
                <a:cs typeface="Arial" panose="020B0604020202020204" pitchFamily="34" charset="0"/>
              </a:rPr>
              <a:t> de </a:t>
            </a:r>
            <a:r>
              <a:rPr lang="en-US" sz="3600" dirty="0" err="1" smtClean="0">
                <a:solidFill>
                  <a:srgbClr val="1A6130"/>
                </a:solidFill>
                <a:latin typeface="Arial" panose="020B0604020202020204" pitchFamily="34" charset="0"/>
                <a:cs typeface="Arial" panose="020B0604020202020204" pitchFamily="34" charset="0"/>
              </a:rPr>
              <a:t>profundización</a:t>
            </a:r>
            <a:endParaRPr lang="en-US" sz="3600" dirty="0">
              <a:solidFill>
                <a:srgbClr val="1A6130"/>
              </a:solidFill>
              <a:latin typeface="Arial" panose="020B0604020202020204" pitchFamily="34" charset="0"/>
              <a:cs typeface="Arial" panose="020B0604020202020204" pitchFamily="34" charset="0"/>
            </a:endParaRPr>
          </a:p>
        </p:txBody>
      </p:sp>
      <p:pic>
        <p:nvPicPr>
          <p:cNvPr id="17" name="Marcador de contenido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648" y="1069870"/>
            <a:ext cx="3623876" cy="3192462"/>
          </a:xfrm>
        </p:spPr>
      </p:pic>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sp>
        <p:nvSpPr>
          <p:cNvPr id="3" name="2 CuadroTexto"/>
          <p:cNvSpPr txBox="1"/>
          <p:nvPr/>
        </p:nvSpPr>
        <p:spPr>
          <a:xfrm>
            <a:off x="4908884" y="3463678"/>
            <a:ext cx="3788473" cy="1046440"/>
          </a:xfrm>
          <a:prstGeom prst="rect">
            <a:avLst/>
          </a:prstGeom>
          <a:noFill/>
        </p:spPr>
        <p:txBody>
          <a:bodyPr wrap="square" rtlCol="0">
            <a:spAutoFit/>
          </a:bodyPr>
          <a:lstStyle/>
          <a:p>
            <a:pPr lvl="0" algn="r"/>
            <a:r>
              <a:rPr lang="es-MX" sz="1200" dirty="0">
                <a:latin typeface="Arial" panose="020B0604020202020204" pitchFamily="34" charset="0"/>
                <a:cs typeface="Arial" panose="020B0604020202020204" pitchFamily="34" charset="0"/>
              </a:rPr>
              <a:t>Lectura </a:t>
            </a:r>
            <a:r>
              <a:rPr lang="es-MX" sz="1200" dirty="0" smtClean="0">
                <a:latin typeface="Arial" panose="020B0604020202020204" pitchFamily="34" charset="0"/>
                <a:cs typeface="Arial" panose="020B0604020202020204" pitchFamily="34" charset="0"/>
              </a:rPr>
              <a:t>sugerida: </a:t>
            </a:r>
            <a:r>
              <a:rPr lang="es-ES" sz="1200" dirty="0" smtClean="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Obstáculos en la comunicación”</a:t>
            </a:r>
          </a:p>
          <a:p>
            <a:pPr algn="r"/>
            <a:r>
              <a:rPr lang="es-ES" sz="1200" u="sng" dirty="0">
                <a:latin typeface="Arial" panose="020B0604020202020204" pitchFamily="34" charset="0"/>
                <a:cs typeface="Arial" panose="020B0604020202020204" pitchFamily="34" charset="0"/>
                <a:hlinkClick r:id="rId3"/>
              </a:rPr>
              <a:t>https://rodas5.us.es/file/8e71edf4-310f-85d3-f039-d6dfd4980301/1/comunicacion_SCORM.zip/page_06.htm</a:t>
            </a:r>
            <a:endParaRPr lang="es-ES" sz="1200" dirty="0">
              <a:latin typeface="Arial" panose="020B0604020202020204" pitchFamily="34" charset="0"/>
              <a:cs typeface="Arial" panose="020B0604020202020204" pitchFamily="34" charset="0"/>
            </a:endParaRPr>
          </a:p>
          <a:p>
            <a:pPr lvl="0" algn="r"/>
            <a:endParaRPr lang="es-ES"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719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sp>
        <p:nvSpPr>
          <p:cNvPr id="13" name="CuadroTexto 2"/>
          <p:cNvSpPr txBox="1"/>
          <p:nvPr/>
        </p:nvSpPr>
        <p:spPr>
          <a:xfrm>
            <a:off x="737844" y="182852"/>
            <a:ext cx="5912338" cy="4662815"/>
          </a:xfrm>
          <a:prstGeom prst="rect">
            <a:avLst/>
          </a:prstGeom>
          <a:noFill/>
        </p:spPr>
        <p:txBody>
          <a:bodyPr wrap="square" rtlCol="0">
            <a:spAutoFit/>
          </a:bodyPr>
          <a:lstStyle/>
          <a:p>
            <a:r>
              <a:rPr lang="es-MX" sz="1100" b="1" dirty="0">
                <a:solidFill>
                  <a:schemeClr val="tx1">
                    <a:lumMod val="85000"/>
                    <a:lumOff val="15000"/>
                  </a:schemeClr>
                </a:solidFill>
                <a:latin typeface="Arial" panose="020B0604020202020204" pitchFamily="34" charset="0"/>
                <a:cs typeface="Arial" panose="020B0604020202020204" pitchFamily="34" charset="0"/>
              </a:rPr>
              <a:t>Créditos </a:t>
            </a:r>
          </a:p>
          <a:p>
            <a:endParaRPr lang="es-MX" sz="1100" dirty="0">
              <a:solidFill>
                <a:schemeClr val="tx1">
                  <a:lumMod val="85000"/>
                  <a:lumOff val="15000"/>
                </a:schemeClr>
              </a:solidFill>
              <a:latin typeface="Arial" panose="020B0604020202020204" pitchFamily="34" charset="0"/>
              <a:cs typeface="Arial" panose="020B0604020202020204" pitchFamily="34" charset="0"/>
            </a:endParaRPr>
          </a:p>
          <a:p>
            <a:r>
              <a:rPr lang="es-MX" sz="1100" b="1" dirty="0">
                <a:solidFill>
                  <a:schemeClr val="tx1">
                    <a:lumMod val="85000"/>
                    <a:lumOff val="15000"/>
                  </a:schemeClr>
                </a:solidFill>
                <a:latin typeface="Arial" panose="020B0604020202020204" pitchFamily="34" charset="0"/>
                <a:cs typeface="Arial" panose="020B0604020202020204" pitchFamily="34" charset="0"/>
              </a:rPr>
              <a:t>Fotografías</a:t>
            </a:r>
            <a:r>
              <a:rPr lang="es-MX" sz="1100" dirty="0">
                <a:solidFill>
                  <a:schemeClr val="tx1">
                    <a:lumMod val="85000"/>
                    <a:lumOff val="15000"/>
                  </a:schemeClr>
                </a:solidFill>
                <a:latin typeface="Arial" panose="020B0604020202020204" pitchFamily="34" charset="0"/>
                <a:cs typeface="Arial" panose="020B0604020202020204" pitchFamily="34" charset="0"/>
              </a:rPr>
              <a:t> </a:t>
            </a:r>
          </a:p>
          <a:p>
            <a:r>
              <a:rPr lang="en-US" sz="1100" dirty="0" smtClean="0">
                <a:solidFill>
                  <a:schemeClr val="tx1">
                    <a:lumMod val="75000"/>
                    <a:lumOff val="25000"/>
                  </a:schemeClr>
                </a:solidFill>
                <a:latin typeface="Arial" panose="020B0604020202020204" pitchFamily="34" charset="0"/>
                <a:cs typeface="Arial" panose="020B0604020202020204" pitchFamily="34" charset="0"/>
              </a:rPr>
              <a:t>"So </a:t>
            </a:r>
            <a:r>
              <a:rPr lang="en-US" sz="1100" dirty="0">
                <a:solidFill>
                  <a:schemeClr val="tx1">
                    <a:lumMod val="75000"/>
                    <a:lumOff val="25000"/>
                  </a:schemeClr>
                </a:solidFill>
                <a:latin typeface="Arial" panose="020B0604020202020204" pitchFamily="34" charset="0"/>
                <a:cs typeface="Arial" panose="020B0604020202020204" pitchFamily="34" charset="0"/>
              </a:rPr>
              <a:t>I says to him, 'THIS is how you do a karate chop'!"</a:t>
            </a:r>
            <a:r>
              <a:rPr lang="it-IT" sz="1100" dirty="0" smtClean="0">
                <a:solidFill>
                  <a:schemeClr val="tx1">
                    <a:lumMod val="75000"/>
                    <a:lumOff val="25000"/>
                  </a:schemeClr>
                </a:solidFill>
                <a:latin typeface="Arial" panose="020B0604020202020204" pitchFamily="34" charset="0"/>
                <a:cs typeface="Arial" panose="020B0604020202020204" pitchFamily="34" charset="0"/>
              </a:rPr>
              <a:t>. </a:t>
            </a:r>
            <a:r>
              <a:rPr lang="it-IT" sz="1100" dirty="0">
                <a:solidFill>
                  <a:schemeClr val="tx1">
                    <a:lumMod val="75000"/>
                    <a:lumOff val="25000"/>
                  </a:schemeClr>
                </a:solidFill>
                <a:latin typeface="Arial" panose="020B0604020202020204" pitchFamily="34" charset="0"/>
                <a:cs typeface="Arial" panose="020B0604020202020204" pitchFamily="34" charset="0"/>
              </a:rPr>
              <a:t>Autor: Aislinn Ritchie.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2"/>
              </a:rPr>
              <a:t>https://www.flickr.com/photos/richteabiscuit/600780410</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2"/>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s-MX" sz="1100" dirty="0" err="1" smtClean="0">
                <a:solidFill>
                  <a:schemeClr val="tx1">
                    <a:lumMod val="75000"/>
                    <a:lumOff val="25000"/>
                  </a:schemeClr>
                </a:solidFill>
                <a:latin typeface="Arial" panose="020B0604020202020204" pitchFamily="34" charset="0"/>
                <a:cs typeface="Arial" panose="020B0604020202020204" pitchFamily="34" charset="0"/>
              </a:rPr>
              <a:t>Angry</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err="1">
                <a:solidFill>
                  <a:schemeClr val="tx1">
                    <a:lumMod val="75000"/>
                    <a:lumOff val="25000"/>
                  </a:schemeClr>
                </a:solidFill>
                <a:latin typeface="Arial" panose="020B0604020202020204" pitchFamily="34" charset="0"/>
                <a:cs typeface="Arial" panose="020B0604020202020204" pitchFamily="34" charset="0"/>
              </a:rPr>
              <a:t>Face</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s-MX" sz="1100" dirty="0" err="1">
                <a:solidFill>
                  <a:schemeClr val="tx1">
                    <a:lumMod val="75000"/>
                    <a:lumOff val="25000"/>
                  </a:schemeClr>
                </a:solidFill>
                <a:latin typeface="Arial" panose="020B0604020202020204" pitchFamily="34" charset="0"/>
                <a:cs typeface="Arial" panose="020B0604020202020204" pitchFamily="34" charset="0"/>
              </a:rPr>
              <a:t>Ryan</a:t>
            </a:r>
            <a:r>
              <a:rPr lang="es-MX" sz="1100" dirty="0">
                <a:solidFill>
                  <a:schemeClr val="tx1">
                    <a:lumMod val="75000"/>
                    <a:lumOff val="25000"/>
                  </a:schemeClr>
                </a:solidFill>
                <a:latin typeface="Arial" panose="020B0604020202020204" pitchFamily="34" charset="0"/>
                <a:cs typeface="Arial" panose="020B0604020202020204" pitchFamily="34" charset="0"/>
              </a:rPr>
              <a:t> Hyde. 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3"/>
              </a:rPr>
              <a:t>https://www.flickr.com/photos/breatheindigital/4704953402</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3"/>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Victory</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err="1" smtClean="0">
                <a:solidFill>
                  <a:schemeClr val="tx1">
                    <a:lumMod val="75000"/>
                    <a:lumOff val="25000"/>
                  </a:schemeClr>
                </a:solidFill>
                <a:latin typeface="Arial" panose="020B0604020202020204" pitchFamily="34" charset="0"/>
                <a:cs typeface="Arial" panose="020B0604020202020204" pitchFamily="34" charset="0"/>
              </a:rPr>
              <a:t>Georgio</a:t>
            </a:r>
            <a:r>
              <a:rPr lang="en-US" sz="1100" dirty="0" smtClean="0">
                <a:solidFill>
                  <a:schemeClr val="tx1">
                    <a:lumMod val="75000"/>
                    <a:lumOff val="25000"/>
                  </a:schemeClr>
                </a:solidFill>
                <a:latin typeface="Arial" panose="020B0604020202020204" pitchFamily="34" charset="0"/>
                <a:cs typeface="Arial" panose="020B0604020202020204" pitchFamily="34" charset="0"/>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4"/>
              </a:rPr>
              <a:t>https://www.flickr.com/photos/georgio/25446087</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4"/>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Scared Crow</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a:solidFill>
                  <a:schemeClr val="tx1">
                    <a:lumMod val="75000"/>
                    <a:lumOff val="25000"/>
                  </a:schemeClr>
                </a:solidFill>
                <a:latin typeface="Arial" panose="020B0604020202020204" pitchFamily="34" charset="0"/>
                <a:cs typeface="Arial" panose="020B0604020202020204" pitchFamily="34" charset="0"/>
              </a:rPr>
              <a:t>Thomas </a:t>
            </a:r>
            <a:r>
              <a:rPr lang="en-US" sz="1100" dirty="0" err="1">
                <a:solidFill>
                  <a:schemeClr val="tx1">
                    <a:lumMod val="75000"/>
                    <a:lumOff val="25000"/>
                  </a:schemeClr>
                </a:solidFill>
                <a:latin typeface="Arial" panose="020B0604020202020204" pitchFamily="34" charset="0"/>
                <a:cs typeface="Arial" panose="020B0604020202020204" pitchFamily="34" charset="0"/>
              </a:rPr>
              <a:t>Abbs</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5"/>
              </a:rPr>
              <a:t>https://www.flickr.com/photos/tabsinthe/4660726524</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5"/>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smtClean="0">
                <a:solidFill>
                  <a:schemeClr val="tx1">
                    <a:lumMod val="75000"/>
                    <a:lumOff val="25000"/>
                  </a:schemeClr>
                </a:solidFill>
                <a:latin typeface="Arial" panose="020B0604020202020204" pitchFamily="34" charset="0"/>
                <a:cs typeface="Arial" panose="020B0604020202020204" pitchFamily="34" charset="0"/>
              </a:rPr>
              <a:t>Young </a:t>
            </a:r>
            <a:r>
              <a:rPr lang="en-US" sz="1100" dirty="0">
                <a:solidFill>
                  <a:schemeClr val="tx1">
                    <a:lumMod val="75000"/>
                    <a:lumOff val="25000"/>
                  </a:schemeClr>
                </a:solidFill>
                <a:latin typeface="Arial" panose="020B0604020202020204" pitchFamily="34" charset="0"/>
                <a:cs typeface="Arial" panose="020B0604020202020204" pitchFamily="34" charset="0"/>
              </a:rPr>
              <a:t>Love</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a:solidFill>
                  <a:schemeClr val="tx1">
                    <a:lumMod val="75000"/>
                    <a:lumOff val="25000"/>
                  </a:schemeClr>
                </a:solidFill>
                <a:latin typeface="Arial" panose="020B0604020202020204" pitchFamily="34" charset="0"/>
                <a:cs typeface="Arial" panose="020B0604020202020204" pitchFamily="34" charset="0"/>
              </a:rPr>
              <a:t>Robyn Gallant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6"/>
              </a:rPr>
              <a:t>https://www.flickr.com/photos/rgallant/4448325617</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6"/>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"Reservoir Dogs" debate, 3 in the morning</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err="1">
                <a:solidFill>
                  <a:schemeClr val="tx1">
                    <a:lumMod val="75000"/>
                    <a:lumOff val="25000"/>
                  </a:schemeClr>
                </a:solidFill>
                <a:latin typeface="Arial" panose="020B0604020202020204" pitchFamily="34" charset="0"/>
                <a:cs typeface="Arial" panose="020B0604020202020204" pitchFamily="34" charset="0"/>
              </a:rPr>
              <a:t>LaVladina</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7"/>
              </a:rPr>
              <a:t>https://www.flickr.com/photos/danielavladimirova/4139352539</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7"/>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Frohnmayer presentation</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a:solidFill>
                  <a:schemeClr val="tx1">
                    <a:lumMod val="75000"/>
                    <a:lumOff val="25000"/>
                  </a:schemeClr>
                </a:solidFill>
                <a:latin typeface="Arial" panose="020B0604020202020204" pitchFamily="34" charset="0"/>
                <a:cs typeface="Arial" panose="020B0604020202020204" pitchFamily="34" charset="0"/>
              </a:rPr>
              <a:t>Oregon Department of </a:t>
            </a:r>
            <a:r>
              <a:rPr lang="en-US" sz="1100" dirty="0" err="1">
                <a:solidFill>
                  <a:schemeClr val="tx1">
                    <a:lumMod val="75000"/>
                    <a:lumOff val="25000"/>
                  </a:schemeClr>
                </a:solidFill>
                <a:latin typeface="Arial" panose="020B0604020202020204" pitchFamily="34" charset="0"/>
                <a:cs typeface="Arial" panose="020B0604020202020204" pitchFamily="34" charset="0"/>
              </a:rPr>
              <a:t>Tra</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8"/>
              </a:rPr>
              <a:t>https://www.flickr.com/photos/oregondot/8466653084</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8"/>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endParaRPr lang="es-MX" sz="1100" dirty="0">
              <a:solidFill>
                <a:schemeClr val="tx1">
                  <a:lumMod val="75000"/>
                  <a:lumOff val="25000"/>
                </a:schemeClr>
              </a:solidFill>
              <a:latin typeface="Arial" panose="020B0604020202020204" pitchFamily="34" charset="0"/>
              <a:cs typeface="Arial" panose="020B0604020202020204" pitchFamily="34" charset="0"/>
            </a:endParaRPr>
          </a:p>
          <a:p>
            <a:r>
              <a:rPr lang="en-US" sz="1100" dirty="0" smtClean="0">
                <a:solidFill>
                  <a:schemeClr val="tx1">
                    <a:lumMod val="75000"/>
                    <a:lumOff val="25000"/>
                  </a:schemeClr>
                </a:solidFill>
                <a:latin typeface="Arial" panose="020B0604020202020204" pitchFamily="34" charset="0"/>
                <a:cs typeface="Arial" panose="020B0604020202020204" pitchFamily="34" charset="0"/>
              </a:rPr>
              <a:t>Speaking </a:t>
            </a:r>
            <a:r>
              <a:rPr lang="en-US" sz="1100" dirty="0">
                <a:solidFill>
                  <a:schemeClr val="tx1">
                    <a:lumMod val="75000"/>
                    <a:lumOff val="25000"/>
                  </a:schemeClr>
                </a:solidFill>
                <a:latin typeface="Arial" panose="020B0604020202020204" pitchFamily="34" charset="0"/>
                <a:cs typeface="Arial" panose="020B0604020202020204" pitchFamily="34" charset="0"/>
              </a:rPr>
              <a:t>in Portugal</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a:solidFill>
                  <a:schemeClr val="tx1">
                    <a:lumMod val="75000"/>
                    <a:lumOff val="25000"/>
                  </a:schemeClr>
                </a:solidFill>
                <a:latin typeface="Arial" panose="020B0604020202020204" pitchFamily="34" charset="0"/>
                <a:cs typeface="Arial" panose="020B0604020202020204" pitchFamily="34" charset="0"/>
              </a:rPr>
              <a:t>David </a:t>
            </a:r>
            <a:r>
              <a:rPr lang="en-US" sz="1100" dirty="0" err="1">
                <a:solidFill>
                  <a:schemeClr val="tx1">
                    <a:lumMod val="75000"/>
                    <a:lumOff val="25000"/>
                  </a:schemeClr>
                </a:solidFill>
                <a:latin typeface="Arial" panose="020B0604020202020204" pitchFamily="34" charset="0"/>
                <a:cs typeface="Arial" panose="020B0604020202020204" pitchFamily="34" charset="0"/>
              </a:rPr>
              <a:t>Armano</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9"/>
              </a:rPr>
              <a:t>https://www.flickr.com/photos/7855449@N02/4825678236</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9"/>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Crime &amp; Justice </a:t>
            </a:r>
            <a:r>
              <a:rPr lang="en-US" sz="1100" dirty="0" smtClean="0">
                <a:solidFill>
                  <a:schemeClr val="tx1">
                    <a:lumMod val="75000"/>
                    <a:lumOff val="25000"/>
                  </a:schemeClr>
                </a:solidFill>
                <a:latin typeface="Arial" panose="020B0604020202020204" pitchFamily="34" charset="0"/>
                <a:cs typeface="Arial" panose="020B0604020202020204" pitchFamily="34" charset="0"/>
              </a:rPr>
              <a:t>Hack</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a:solidFill>
                  <a:schemeClr val="tx1">
                    <a:lumMod val="75000"/>
                    <a:lumOff val="25000"/>
                  </a:schemeClr>
                </a:solidFill>
                <a:latin typeface="Arial" panose="020B0604020202020204" pitchFamily="34" charset="0"/>
                <a:cs typeface="Arial" panose="020B0604020202020204" pitchFamily="34" charset="0"/>
              </a:rPr>
              <a:t>Open Data Institute</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10"/>
              </a:rPr>
              <a:t>https://www.flickr.com/photos/ukodi/10308656465</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10"/>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a:solidFill>
                  <a:schemeClr val="tx1">
                    <a:lumMod val="75000"/>
                    <a:lumOff val="25000"/>
                  </a:schemeClr>
                </a:solidFill>
                <a:latin typeface="Arial" panose="020B0604020202020204" pitchFamily="34" charset="0"/>
                <a:cs typeface="Arial" panose="020B0604020202020204" pitchFamily="34" charset="0"/>
              </a:rPr>
              <a:t>UKMW13_061</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Autor: </a:t>
            </a:r>
            <a:r>
              <a:rPr lang="en-US" sz="1100" dirty="0" err="1">
                <a:solidFill>
                  <a:schemeClr val="tx1">
                    <a:lumMod val="75000"/>
                    <a:lumOff val="25000"/>
                  </a:schemeClr>
                </a:solidFill>
                <a:latin typeface="Arial" panose="020B0604020202020204" pitchFamily="34" charset="0"/>
                <a:cs typeface="Arial" panose="020B0604020202020204" pitchFamily="34" charset="0"/>
              </a:rPr>
              <a:t>MuseumsComputerGroup</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11"/>
              </a:rPr>
              <a:t>https://www.flickr.com/photos/museumscomputergroup/11162191625</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11"/>
              </a:rPr>
              <a:t>/</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n-US" sz="1100" dirty="0" smtClean="0">
                <a:solidFill>
                  <a:schemeClr val="tx1">
                    <a:lumMod val="75000"/>
                    <a:lumOff val="25000"/>
                  </a:schemeClr>
                </a:solidFill>
                <a:latin typeface="Arial" panose="020B0604020202020204" pitchFamily="34" charset="0"/>
                <a:cs typeface="Arial" panose="020B0604020202020204" pitchFamily="34" charset="0"/>
              </a:rPr>
              <a:t>Michelle. </a:t>
            </a:r>
            <a:r>
              <a:rPr lang="es-MX" sz="1100" dirty="0" smtClean="0">
                <a:solidFill>
                  <a:schemeClr val="tx1">
                    <a:lumMod val="75000"/>
                    <a:lumOff val="25000"/>
                  </a:schemeClr>
                </a:solidFill>
                <a:latin typeface="Arial" panose="020B0604020202020204" pitchFamily="34" charset="0"/>
                <a:cs typeface="Arial" panose="020B0604020202020204" pitchFamily="34" charset="0"/>
              </a:rPr>
              <a:t>Autor</a:t>
            </a:r>
            <a:r>
              <a:rPr lang="es-MX" sz="1100" dirty="0">
                <a:solidFill>
                  <a:schemeClr val="tx1">
                    <a:lumMod val="75000"/>
                    <a:lumOff val="25000"/>
                  </a:schemeClr>
                </a:solidFill>
                <a:latin typeface="Arial" panose="020B0604020202020204" pitchFamily="34" charset="0"/>
                <a:cs typeface="Arial" panose="020B0604020202020204" pitchFamily="34" charset="0"/>
              </a:rPr>
              <a:t>: </a:t>
            </a:r>
            <a:r>
              <a:rPr lang="en-US" sz="1100" dirty="0">
                <a:solidFill>
                  <a:schemeClr val="tx1">
                    <a:lumMod val="75000"/>
                    <a:lumOff val="25000"/>
                  </a:schemeClr>
                </a:solidFill>
                <a:latin typeface="Arial" panose="020B0604020202020204" pitchFamily="34" charset="0"/>
                <a:cs typeface="Arial" panose="020B0604020202020204" pitchFamily="34" charset="0"/>
              </a:rPr>
              <a:t>Jason </a:t>
            </a:r>
            <a:r>
              <a:rPr lang="en-US" sz="1100" dirty="0" err="1">
                <a:solidFill>
                  <a:schemeClr val="tx1">
                    <a:lumMod val="75000"/>
                    <a:lumOff val="25000"/>
                  </a:schemeClr>
                </a:solidFill>
                <a:latin typeface="Arial" panose="020B0604020202020204" pitchFamily="34" charset="0"/>
                <a:cs typeface="Arial" panose="020B0604020202020204" pitchFamily="34" charset="0"/>
              </a:rPr>
              <a:t>Kuffer</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r>
              <a:rPr lang="es-MX" sz="1100" dirty="0">
                <a:solidFill>
                  <a:schemeClr val="tx1">
                    <a:lumMod val="75000"/>
                    <a:lumOff val="25000"/>
                  </a:schemeClr>
                </a:solidFill>
                <a:latin typeface="Arial" panose="020B0604020202020204" pitchFamily="34" charset="0"/>
                <a:cs typeface="Arial" panose="020B0604020202020204" pitchFamily="34" charset="0"/>
              </a:rPr>
              <a:t>En: </a:t>
            </a:r>
            <a:r>
              <a:rPr lang="es-MX" sz="1100" dirty="0">
                <a:solidFill>
                  <a:schemeClr val="tx1">
                    <a:lumMod val="75000"/>
                    <a:lumOff val="25000"/>
                  </a:schemeClr>
                </a:solidFill>
                <a:latin typeface="Arial" panose="020B0604020202020204" pitchFamily="34" charset="0"/>
                <a:cs typeface="Arial" panose="020B0604020202020204" pitchFamily="34" charset="0"/>
                <a:hlinkClick r:id="rId12"/>
              </a:rPr>
              <a:t>https://</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12"/>
              </a:rPr>
              <a:t>www.flickr.com/photos/digiart2001/2147310481/</a:t>
            </a:r>
            <a:r>
              <a:rPr lang="es-MX" sz="1100" dirty="0" smtClean="0">
                <a:solidFill>
                  <a:schemeClr val="tx1">
                    <a:lumMod val="75000"/>
                    <a:lumOff val="25000"/>
                  </a:schemeClr>
                </a:solidFill>
                <a:latin typeface="Arial" panose="020B0604020202020204" pitchFamily="34" charset="0"/>
                <a:cs typeface="Arial" panose="020B0604020202020204" pitchFamily="34" charset="0"/>
              </a:rPr>
              <a:t> </a:t>
            </a:r>
          </a:p>
          <a:p>
            <a:r>
              <a:rPr lang="es-ES" sz="1100" dirty="0">
                <a:latin typeface="Arial" panose="020B0604020202020204" pitchFamily="34" charset="0"/>
                <a:cs typeface="Arial" panose="020B0604020202020204" pitchFamily="34" charset="0"/>
              </a:rPr>
              <a:t>Siamang, </a:t>
            </a:r>
            <a:r>
              <a:rPr lang="es-ES" sz="1100" i="1" dirty="0" err="1" smtClean="0">
                <a:latin typeface="Arial" panose="020B0604020202020204" pitchFamily="34" charset="0"/>
                <a:cs typeface="Arial" panose="020B0604020202020204" pitchFamily="34" charset="0"/>
              </a:rPr>
              <a:t>Symphalangus</a:t>
            </a:r>
            <a:r>
              <a:rPr lang="es-ES" sz="1100" i="1" dirty="0">
                <a:latin typeface="Arial" panose="020B0604020202020204" pitchFamily="34" charset="0"/>
                <a:cs typeface="Arial" panose="020B0604020202020204" pitchFamily="34" charset="0"/>
              </a:rPr>
              <a:t> </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13"/>
              </a:rPr>
              <a:t>https</a:t>
            </a:r>
            <a:r>
              <a:rPr lang="es-MX" sz="1100" dirty="0">
                <a:solidFill>
                  <a:schemeClr val="tx1">
                    <a:lumMod val="75000"/>
                    <a:lumOff val="25000"/>
                  </a:schemeClr>
                </a:solidFill>
                <a:latin typeface="Arial" panose="020B0604020202020204" pitchFamily="34" charset="0"/>
                <a:cs typeface="Arial" panose="020B0604020202020204" pitchFamily="34" charset="0"/>
                <a:hlinkClick r:id="rId13"/>
              </a:rPr>
              <a:t>://upload.wikimedia.org/wikipedia/commons/d/de/Symphalangus_syndactylus,_Chiba_Zoo,_</a:t>
            </a:r>
            <a:r>
              <a:rPr lang="es-MX" sz="1100" dirty="0" smtClean="0">
                <a:solidFill>
                  <a:schemeClr val="tx1">
                    <a:lumMod val="75000"/>
                    <a:lumOff val="25000"/>
                  </a:schemeClr>
                </a:solidFill>
                <a:latin typeface="Arial" panose="020B0604020202020204" pitchFamily="34" charset="0"/>
                <a:cs typeface="Arial" panose="020B0604020202020204" pitchFamily="34" charset="0"/>
                <a:hlinkClick r:id="rId13"/>
              </a:rPr>
              <a:t>Japan.jpg</a:t>
            </a:r>
            <a:endParaRPr lang="es-MX" sz="1100" dirty="0" smtClean="0">
              <a:solidFill>
                <a:schemeClr val="tx1">
                  <a:lumMod val="75000"/>
                  <a:lumOff val="25000"/>
                </a:schemeClr>
              </a:solidFill>
              <a:latin typeface="Arial" panose="020B0604020202020204" pitchFamily="34" charset="0"/>
              <a:cs typeface="Arial" panose="020B0604020202020204" pitchFamily="34" charset="0"/>
            </a:endParaRPr>
          </a:p>
          <a:p>
            <a:endParaRPr lang="es-MX" sz="11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73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0545" y="0"/>
            <a:ext cx="1112071" cy="556431"/>
          </a:xfrm>
        </p:spPr>
        <p:txBody>
          <a:bodyPr>
            <a:noAutofit/>
          </a:bodyPr>
          <a:lstStyle/>
          <a:p>
            <a:pPr algn="r"/>
            <a:r>
              <a:rPr lang="en-US" sz="1600" dirty="0" smtClean="0">
                <a:solidFill>
                  <a:srgbClr val="1A6130"/>
                </a:solidFill>
                <a:latin typeface="Arial" panose="020B0604020202020204" pitchFamily="34" charset="0"/>
                <a:cs typeface="Arial" panose="020B0604020202020204" pitchFamily="34" charset="0"/>
              </a:rPr>
              <a:t>Agenda</a:t>
            </a:r>
            <a:endParaRPr lang="en-US" sz="1600" dirty="0">
              <a:solidFill>
                <a:srgbClr val="1A6130"/>
              </a:solidFill>
              <a:latin typeface="Arial" panose="020B0604020202020204" pitchFamily="34" charset="0"/>
              <a:cs typeface="Arial" panose="020B0604020202020204" pitchFamily="34" charset="0"/>
            </a:endParaRPr>
          </a:p>
        </p:txBody>
      </p:sp>
      <p:grpSp>
        <p:nvGrpSpPr>
          <p:cNvPr id="6" name="Group 5"/>
          <p:cNvGrpSpPr/>
          <p:nvPr/>
        </p:nvGrpSpPr>
        <p:grpSpPr>
          <a:xfrm>
            <a:off x="0" y="4856851"/>
            <a:ext cx="9144000" cy="286649"/>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761" y="21158"/>
            <a:ext cx="480332" cy="423149"/>
          </a:xfrm>
          <a:prstGeom prst="rect">
            <a:avLst/>
          </a:prstGeom>
        </p:spPr>
      </p:pic>
      <p:sp>
        <p:nvSpPr>
          <p:cNvPr id="13" name="Rectangle 9"/>
          <p:cNvSpPr/>
          <p:nvPr/>
        </p:nvSpPr>
        <p:spPr>
          <a:xfrm>
            <a:off x="1831335" y="4896717"/>
            <a:ext cx="5332994" cy="246221"/>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a:t>
            </a:r>
            <a:r>
              <a:rPr lang="es-ES" sz="1000" b="1" i="1" dirty="0">
                <a:solidFill>
                  <a:schemeClr val="bg1"/>
                </a:solidFill>
              </a:rPr>
              <a:t> </a:t>
            </a:r>
            <a:r>
              <a:rPr lang="es-ES" sz="1000" b="1" dirty="0">
                <a:solidFill>
                  <a:schemeClr val="bg1"/>
                </a:solidFill>
              </a:rPr>
              <a:t>Gobernación de Antioquia – Universidad de Antioquia</a:t>
            </a:r>
            <a:endParaRPr lang="es-ES_tradnl" sz="1000" dirty="0">
              <a:solidFill>
                <a:schemeClr val="bg1"/>
              </a:solidFill>
            </a:endParaRPr>
          </a:p>
        </p:txBody>
      </p:sp>
      <p:sp>
        <p:nvSpPr>
          <p:cNvPr id="5" name="4 Rectángulo"/>
          <p:cNvSpPr/>
          <p:nvPr/>
        </p:nvSpPr>
        <p:spPr>
          <a:xfrm>
            <a:off x="708610" y="720720"/>
            <a:ext cx="7452483" cy="3785652"/>
          </a:xfrm>
          <a:prstGeom prst="rect">
            <a:avLst/>
          </a:prstGeom>
        </p:spPr>
        <p:txBody>
          <a:bodyPr wrap="square">
            <a:spAutoFit/>
          </a:bodyPr>
          <a:lstStyle/>
          <a:p>
            <a:pPr marL="268288" indent="-268288" algn="just">
              <a:buFont typeface="+mj-lt"/>
              <a:buAutoNum type="arabicPeriod"/>
            </a:pPr>
            <a:r>
              <a:rPr lang="es-ES" sz="2000" b="1" dirty="0" smtClean="0">
                <a:latin typeface="Arial" panose="020B0604020202020204" pitchFamily="34" charset="0"/>
                <a:cs typeface="Arial" panose="020B0604020202020204" pitchFamily="34" charset="0"/>
              </a:rPr>
              <a:t>Activación de conocimientos</a:t>
            </a:r>
            <a:r>
              <a:rPr lang="es-ES" sz="2000" dirty="0" smtClean="0">
                <a:latin typeface="Arial" panose="020B0604020202020204" pitchFamily="34" charset="0"/>
                <a:cs typeface="Arial" panose="020B0604020202020204" pitchFamily="34" charset="0"/>
              </a:rPr>
              <a:t>: parodia de la canción “El pollito pío” (3’12”) </a:t>
            </a:r>
          </a:p>
          <a:p>
            <a:pPr marL="268288" indent="-268288" algn="just">
              <a:buFont typeface="+mj-lt"/>
              <a:buAutoNum type="arabicPeriod"/>
            </a:pPr>
            <a:r>
              <a:rPr lang="es-ES" sz="2000" b="1" dirty="0" smtClean="0">
                <a:latin typeface="Arial" panose="020B0604020202020204" pitchFamily="34" charset="0"/>
                <a:cs typeface="Arial" panose="020B0604020202020204" pitchFamily="34" charset="0"/>
              </a:rPr>
              <a:t>Contenido</a:t>
            </a:r>
            <a:r>
              <a:rPr lang="es-ES" sz="2000" dirty="0" smtClean="0">
                <a:latin typeface="Arial" panose="020B0604020202020204" pitchFamily="34" charset="0"/>
                <a:cs typeface="Arial" panose="020B0604020202020204" pitchFamily="34" charset="0"/>
              </a:rPr>
              <a:t>: explicación audiovisual sobre el lenguaje no verbal. </a:t>
            </a:r>
          </a:p>
          <a:p>
            <a:pPr marL="268288" indent="-268288" algn="just">
              <a:buFont typeface="+mj-lt"/>
              <a:buAutoNum type="arabicPeriod"/>
            </a:pPr>
            <a:r>
              <a:rPr lang="es-ES" sz="2000" b="1" dirty="0" smtClean="0">
                <a:latin typeface="Arial" panose="020B0604020202020204" pitchFamily="34" charset="0"/>
                <a:cs typeface="Arial" panose="020B0604020202020204" pitchFamily="34" charset="0"/>
              </a:rPr>
              <a:t>Actividad </a:t>
            </a:r>
            <a:r>
              <a:rPr lang="es-ES" sz="2000" b="1" dirty="0">
                <a:latin typeface="Arial" panose="020B0604020202020204" pitchFamily="34" charset="0"/>
                <a:cs typeface="Arial" panose="020B0604020202020204" pitchFamily="34" charset="0"/>
              </a:rPr>
              <a:t>central</a:t>
            </a:r>
            <a:r>
              <a:rPr lang="es-ES" sz="2000" dirty="0">
                <a:latin typeface="Arial" panose="020B0604020202020204" pitchFamily="34" charset="0"/>
                <a:cs typeface="Arial" panose="020B0604020202020204" pitchFamily="34" charset="0"/>
              </a:rPr>
              <a:t>: ¿Somos conscientes del lenguaje no verbal? </a:t>
            </a:r>
          </a:p>
          <a:p>
            <a:pPr marL="636588" lvl="1" indent="-179388" algn="just">
              <a:buFont typeface="Arial" panose="020B0604020202020204" pitchFamily="34" charset="0"/>
              <a:buChar char="•"/>
            </a:pPr>
            <a:r>
              <a:rPr lang="es-ES" sz="2000" dirty="0">
                <a:latin typeface="Arial" panose="020B0604020202020204" pitchFamily="34" charset="0"/>
                <a:cs typeface="Arial" panose="020B0604020202020204" pitchFamily="34" charset="0"/>
              </a:rPr>
              <a:t>Introducción: cada estudiante deberá asignar un porcentaje de importancia al lenguaje verbal, vocal y corporal.</a:t>
            </a:r>
          </a:p>
          <a:p>
            <a:pPr lvl="1" algn="just"/>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55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0545" y="0"/>
            <a:ext cx="1112071" cy="556431"/>
          </a:xfrm>
        </p:spPr>
        <p:txBody>
          <a:bodyPr>
            <a:noAutofit/>
          </a:bodyPr>
          <a:lstStyle/>
          <a:p>
            <a:pPr algn="r"/>
            <a:r>
              <a:rPr lang="en-US" sz="1600" dirty="0" smtClean="0">
                <a:solidFill>
                  <a:srgbClr val="1A6130"/>
                </a:solidFill>
                <a:latin typeface="Arial" panose="020B0604020202020204" pitchFamily="34" charset="0"/>
                <a:cs typeface="Arial" panose="020B0604020202020204" pitchFamily="34" charset="0"/>
              </a:rPr>
              <a:t>Agenda</a:t>
            </a:r>
            <a:endParaRPr lang="en-US" sz="1600" dirty="0">
              <a:solidFill>
                <a:srgbClr val="1A6130"/>
              </a:solidFill>
              <a:latin typeface="Arial" panose="020B0604020202020204" pitchFamily="34" charset="0"/>
              <a:cs typeface="Arial" panose="020B0604020202020204" pitchFamily="34" charset="0"/>
            </a:endParaRPr>
          </a:p>
        </p:txBody>
      </p:sp>
      <p:grpSp>
        <p:nvGrpSpPr>
          <p:cNvPr id="6" name="Group 5"/>
          <p:cNvGrpSpPr/>
          <p:nvPr/>
        </p:nvGrpSpPr>
        <p:grpSpPr>
          <a:xfrm>
            <a:off x="0" y="4856851"/>
            <a:ext cx="9144000" cy="286649"/>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761" y="21158"/>
            <a:ext cx="480332" cy="423149"/>
          </a:xfrm>
          <a:prstGeom prst="rect">
            <a:avLst/>
          </a:prstGeom>
        </p:spPr>
      </p:pic>
      <p:sp>
        <p:nvSpPr>
          <p:cNvPr id="13" name="Rectangle 9"/>
          <p:cNvSpPr/>
          <p:nvPr/>
        </p:nvSpPr>
        <p:spPr>
          <a:xfrm>
            <a:off x="1831335" y="4896717"/>
            <a:ext cx="5332994" cy="246221"/>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a:t>
            </a:r>
            <a:r>
              <a:rPr lang="es-ES" sz="1000" b="1" i="1" dirty="0">
                <a:solidFill>
                  <a:schemeClr val="bg1"/>
                </a:solidFill>
              </a:rPr>
              <a:t> </a:t>
            </a:r>
            <a:r>
              <a:rPr lang="es-ES" sz="1000" b="1" dirty="0">
                <a:solidFill>
                  <a:schemeClr val="bg1"/>
                </a:solidFill>
              </a:rPr>
              <a:t>Gobernación de Antioquia – Universidad de Antioquia</a:t>
            </a:r>
            <a:endParaRPr lang="es-ES_tradnl" sz="1000" dirty="0">
              <a:solidFill>
                <a:schemeClr val="bg1"/>
              </a:solidFill>
            </a:endParaRPr>
          </a:p>
        </p:txBody>
      </p:sp>
      <p:sp>
        <p:nvSpPr>
          <p:cNvPr id="5" name="4 Rectángulo"/>
          <p:cNvSpPr/>
          <p:nvPr/>
        </p:nvSpPr>
        <p:spPr>
          <a:xfrm>
            <a:off x="708610" y="1050072"/>
            <a:ext cx="7452483" cy="4093428"/>
          </a:xfrm>
          <a:prstGeom prst="rect">
            <a:avLst/>
          </a:prstGeom>
        </p:spPr>
        <p:txBody>
          <a:bodyPr wrap="square">
            <a:spAutoFit/>
          </a:bodyPr>
          <a:lstStyle/>
          <a:p>
            <a:pPr marL="636588" lvl="1" indent="-179388" algn="just">
              <a:buFont typeface="Arial" panose="020B0604020202020204" pitchFamily="34" charset="0"/>
              <a:buChar char="•"/>
            </a:pPr>
            <a:r>
              <a:rPr lang="es-ES" sz="2000" dirty="0">
                <a:latin typeface="Arial" panose="020B0604020202020204" pitchFamily="34" charset="0"/>
                <a:cs typeface="Arial" panose="020B0604020202020204" pitchFamily="34" charset="0"/>
              </a:rPr>
              <a:t>Presentación de la sesión “Comunicación no verbal de un magazín de T.V.” con el tema: “¿Qué tienen las personas encantadoras</a:t>
            </a:r>
            <a:r>
              <a:rPr lang="es-ES" sz="2000" dirty="0" smtClean="0">
                <a:latin typeface="Arial" panose="020B0604020202020204" pitchFamily="34" charset="0"/>
                <a:cs typeface="Arial" panose="020B0604020202020204" pitchFamily="34" charset="0"/>
              </a:rPr>
              <a:t>?”</a:t>
            </a:r>
          </a:p>
          <a:p>
            <a:pPr marL="636588" lvl="1" indent="-179388"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Preguntas de análisis. </a:t>
            </a:r>
          </a:p>
          <a:p>
            <a:pPr marL="636588" lvl="1" indent="-179388" algn="just">
              <a:buFont typeface="Arial" panose="020B0604020202020204" pitchFamily="34" charset="0"/>
              <a:buChar char="•"/>
            </a:pPr>
            <a:r>
              <a:rPr lang="es-ES" sz="2000" dirty="0" smtClean="0">
                <a:latin typeface="Arial" panose="020B0604020202020204" pitchFamily="34" charset="0"/>
                <a:cs typeface="Arial" panose="020B0604020202020204" pitchFamily="34" charset="0"/>
              </a:rPr>
              <a:t>Conclusión del porcentaje de importancia de la comunicación verbal, vocal y corporal.</a:t>
            </a:r>
          </a:p>
          <a:p>
            <a:pPr marL="457200" indent="-457200" algn="just">
              <a:buFont typeface="+mj-lt"/>
              <a:buAutoNum type="arabicPeriod" startAt="3"/>
            </a:pPr>
            <a:r>
              <a:rPr lang="es-ES" sz="2000" b="1" dirty="0" smtClean="0">
                <a:latin typeface="Arial" panose="020B0604020202020204" pitchFamily="34" charset="0"/>
                <a:cs typeface="Arial" panose="020B0604020202020204" pitchFamily="34" charset="0"/>
              </a:rPr>
              <a:t>Presentación de la actividad de profundización: </a:t>
            </a:r>
            <a:r>
              <a:rPr lang="es-ES" sz="2000" dirty="0" smtClean="0">
                <a:latin typeface="Arial" panose="020B0604020202020204" pitchFamily="34" charset="0"/>
                <a:cs typeface="Arial" panose="020B0604020202020204" pitchFamily="34" charset="0"/>
              </a:rPr>
              <a:t>el papel de las emociones en la comunicación y los obstáculos en la comunicación.</a:t>
            </a:r>
          </a:p>
          <a:p>
            <a:pPr algn="just"/>
            <a:r>
              <a:rPr lang="es-ES" sz="2000" b="1" dirty="0" smtClean="0">
                <a:latin typeface="Arial" panose="020B0604020202020204" pitchFamily="34" charset="0"/>
                <a:cs typeface="Arial" panose="020B0604020202020204" pitchFamily="34" charset="0"/>
              </a:rPr>
              <a:t>									</a:t>
            </a:r>
            <a:br>
              <a:rPr lang="es-ES" sz="2000" b="1" dirty="0" smtClean="0">
                <a:latin typeface="Arial" panose="020B0604020202020204" pitchFamily="34" charset="0"/>
                <a:cs typeface="Arial" panose="020B0604020202020204" pitchFamily="34" charset="0"/>
              </a:rPr>
            </a:br>
            <a:r>
              <a:rPr lang="es-CO" sz="2000" dirty="0" smtClean="0">
                <a:latin typeface="Arial" panose="020B0604020202020204" pitchFamily="34" charset="0"/>
                <a:cs typeface="Arial" panose="020B0604020202020204" pitchFamily="34" charset="0"/>
              </a:rPr>
              <a:t/>
            </a:r>
            <a:br>
              <a:rPr lang="es-CO" sz="2000" dirty="0" smtClean="0">
                <a:latin typeface="Arial" panose="020B0604020202020204" pitchFamily="34" charset="0"/>
                <a:cs typeface="Arial" panose="020B0604020202020204" pitchFamily="34" charset="0"/>
              </a:rPr>
            </a:br>
            <a:r>
              <a:rPr lang="es-CO" sz="2000" dirty="0" smtClean="0">
                <a:latin typeface="Arial" panose="020B0604020202020204" pitchFamily="34" charset="0"/>
                <a:cs typeface="Arial" panose="020B0604020202020204" pitchFamily="34" charset="0"/>
              </a:rPr>
              <a:t/>
            </a:r>
            <a:br>
              <a:rPr lang="es-CO" sz="2000" dirty="0" smtClean="0">
                <a:latin typeface="Arial" panose="020B0604020202020204" pitchFamily="34" charset="0"/>
                <a:cs typeface="Arial" panose="020B0604020202020204" pitchFamily="34" charset="0"/>
              </a:rPr>
            </a:b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00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729" y="1092437"/>
            <a:ext cx="3649234" cy="3214800"/>
          </a:xfrm>
          <a:prstGeom prst="rect">
            <a:avLst/>
          </a:prstGeom>
        </p:spPr>
      </p:pic>
      <p:sp>
        <p:nvSpPr>
          <p:cNvPr id="2" name="Title 1"/>
          <p:cNvSpPr>
            <a:spLocks noGrp="1"/>
          </p:cNvSpPr>
          <p:nvPr>
            <p:ph type="title"/>
          </p:nvPr>
        </p:nvSpPr>
        <p:spPr>
          <a:xfrm>
            <a:off x="4497832" y="2365445"/>
            <a:ext cx="4120721" cy="556431"/>
          </a:xfrm>
        </p:spPr>
        <p:txBody>
          <a:bodyPr>
            <a:noAutofit/>
          </a:bodyPr>
          <a:lstStyle/>
          <a:p>
            <a:pPr algn="l"/>
            <a:r>
              <a:rPr lang="en-US" sz="3600" dirty="0" err="1" smtClean="0">
                <a:solidFill>
                  <a:srgbClr val="1A6130"/>
                </a:solidFill>
                <a:latin typeface="Arial" panose="020B0604020202020204" pitchFamily="34" charset="0"/>
                <a:cs typeface="Arial" panose="020B0604020202020204" pitchFamily="34" charset="0"/>
              </a:rPr>
              <a:t>Activación</a:t>
            </a:r>
            <a:r>
              <a:rPr lang="en-US" sz="3600" dirty="0" smtClean="0">
                <a:solidFill>
                  <a:srgbClr val="1A6130"/>
                </a:solidFill>
                <a:latin typeface="Arial" panose="020B0604020202020204" pitchFamily="34" charset="0"/>
                <a:cs typeface="Arial" panose="020B0604020202020204" pitchFamily="34" charset="0"/>
              </a:rPr>
              <a:t> de</a:t>
            </a:r>
            <a:br>
              <a:rPr lang="en-US" sz="3600" dirty="0" smtClean="0">
                <a:solidFill>
                  <a:srgbClr val="1A6130"/>
                </a:solidFill>
                <a:latin typeface="Arial" panose="020B0604020202020204" pitchFamily="34" charset="0"/>
                <a:cs typeface="Arial" panose="020B0604020202020204" pitchFamily="34" charset="0"/>
              </a:rPr>
            </a:br>
            <a:r>
              <a:rPr lang="en-US" sz="3600" dirty="0" err="1" smtClean="0">
                <a:solidFill>
                  <a:srgbClr val="1A6130"/>
                </a:solidFill>
                <a:latin typeface="Arial" panose="020B0604020202020204" pitchFamily="34" charset="0"/>
                <a:cs typeface="Arial" panose="020B0604020202020204" pitchFamily="34" charset="0"/>
              </a:rPr>
              <a:t>saberes</a:t>
            </a:r>
            <a:r>
              <a:rPr lang="en-US" sz="3600" dirty="0" smtClean="0">
                <a:solidFill>
                  <a:srgbClr val="1A6130"/>
                </a:solidFill>
                <a:latin typeface="Arial" panose="020B0604020202020204" pitchFamily="34" charset="0"/>
                <a:cs typeface="Arial" panose="020B0604020202020204" pitchFamily="34" charset="0"/>
              </a:rPr>
              <a:t> </a:t>
            </a:r>
            <a:r>
              <a:rPr lang="en-US" sz="3600" dirty="0" err="1" smtClean="0">
                <a:solidFill>
                  <a:srgbClr val="1A6130"/>
                </a:solidFill>
                <a:latin typeface="Arial" panose="020B0604020202020204" pitchFamily="34" charset="0"/>
                <a:cs typeface="Arial" panose="020B0604020202020204" pitchFamily="34" charset="0"/>
              </a:rPr>
              <a:t>previos</a:t>
            </a:r>
            <a:endParaRPr lang="en-US" sz="3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spTree>
    <p:extLst>
      <p:ext uri="{BB962C8B-B14F-4D97-AF65-F5344CB8AC3E}">
        <p14:creationId xmlns:p14="http://schemas.microsoft.com/office/powerpoint/2010/main" val="197424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Rectángulo"/>
          <p:cNvSpPr/>
          <p:nvPr/>
        </p:nvSpPr>
        <p:spPr>
          <a:xfrm>
            <a:off x="632518" y="211671"/>
            <a:ext cx="7812638" cy="5940088"/>
          </a:xfrm>
          <a:prstGeom prst="rect">
            <a:avLst/>
          </a:prstGeom>
        </p:spPr>
        <p:txBody>
          <a:bodyPr wrap="square">
            <a:spAutoFit/>
          </a:bodyPr>
          <a:lstStyle/>
          <a:p>
            <a:r>
              <a:rPr lang="es-ES" sz="2000" b="1" dirty="0">
                <a:solidFill>
                  <a:srgbClr val="339933"/>
                </a:solidFill>
                <a:latin typeface="Arial" panose="020B0604020202020204" pitchFamily="34" charset="0"/>
                <a:cs typeface="Arial" panose="020B0604020202020204" pitchFamily="34" charset="0"/>
              </a:rPr>
              <a:t>Lenguaje no verbal</a:t>
            </a:r>
          </a:p>
          <a:p>
            <a:pPr algn="just"/>
            <a:r>
              <a:rPr lang="es-ES" sz="2000" dirty="0" smtClean="0">
                <a:latin typeface="Arial" panose="020B0604020202020204" pitchFamily="34" charset="0"/>
                <a:cs typeface="Arial" panose="020B0604020202020204" pitchFamily="34" charset="0"/>
              </a:rPr>
              <a:t>Visualizar </a:t>
            </a:r>
            <a:r>
              <a:rPr lang="es-ES" sz="2000" dirty="0">
                <a:latin typeface="Arial" panose="020B0604020202020204" pitchFamily="34" charset="0"/>
                <a:cs typeface="Arial" panose="020B0604020202020204" pitchFamily="34" charset="0"/>
              </a:rPr>
              <a:t>el video:</a:t>
            </a:r>
          </a:p>
          <a:p>
            <a:pPr marL="268288" indent="-268288" algn="just">
              <a:buFont typeface="+mj-lt"/>
              <a:buAutoNum type="arabicPeriod"/>
            </a:pPr>
            <a:endParaRPr lang="es-ES" sz="2000" b="1" dirty="0" smtClean="0">
              <a:latin typeface="Arial" panose="020B0604020202020204" pitchFamily="34" charset="0"/>
              <a:cs typeface="Arial" panose="020B0604020202020204" pitchFamily="34" charset="0"/>
            </a:endParaRPr>
          </a:p>
          <a:p>
            <a:pPr marL="268288" indent="-268288" algn="just">
              <a:buFont typeface="+mj-lt"/>
              <a:buAutoNum type="arabicPeriod"/>
            </a:pPr>
            <a:endParaRPr lang="es-ES" sz="2000" b="1" dirty="0">
              <a:latin typeface="Arial" panose="020B0604020202020204" pitchFamily="34" charset="0"/>
              <a:cs typeface="Arial" panose="020B0604020202020204" pitchFamily="34" charset="0"/>
            </a:endParaRPr>
          </a:p>
          <a:p>
            <a:pPr marL="268288" indent="-268288" algn="just">
              <a:buFont typeface="+mj-lt"/>
              <a:buAutoNum type="arabicPeriod"/>
            </a:pPr>
            <a:endParaRPr lang="es-ES" sz="2000" b="1" dirty="0" smtClean="0">
              <a:latin typeface="Arial" panose="020B0604020202020204" pitchFamily="34" charset="0"/>
              <a:cs typeface="Arial" panose="020B0604020202020204" pitchFamily="34" charset="0"/>
            </a:endParaRPr>
          </a:p>
          <a:p>
            <a:pPr marL="268288" indent="-268288" algn="just">
              <a:buFont typeface="+mj-lt"/>
              <a:buAutoNum type="arabicPeriod"/>
            </a:pPr>
            <a:endParaRPr lang="es-MX" sz="2000" b="1" dirty="0" smtClean="0">
              <a:latin typeface="Arial" panose="020B0604020202020204" pitchFamily="34" charset="0"/>
              <a:cs typeface="Arial" panose="020B0604020202020204" pitchFamily="34" charset="0"/>
            </a:endParaRPr>
          </a:p>
          <a:p>
            <a:pPr marL="268288" indent="-268288" algn="just">
              <a:buFont typeface="+mj-lt"/>
              <a:buAutoNum type="arabicPeriod"/>
            </a:pPr>
            <a:endParaRPr lang="es-MX" sz="2000" b="1" dirty="0">
              <a:latin typeface="Arial" panose="020B0604020202020204" pitchFamily="34" charset="0"/>
              <a:cs typeface="Arial" panose="020B0604020202020204" pitchFamily="34" charset="0"/>
            </a:endParaRPr>
          </a:p>
          <a:p>
            <a:pPr algn="just"/>
            <a:endParaRPr lang="es-ES" sz="2000" b="1" dirty="0">
              <a:latin typeface="Arial" panose="020B0604020202020204" pitchFamily="34" charset="0"/>
              <a:cs typeface="Arial" panose="020B0604020202020204" pitchFamily="34" charset="0"/>
            </a:endParaRPr>
          </a:p>
          <a:p>
            <a:pPr marL="268288" indent="-268288" algn="just">
              <a:buFont typeface="+mj-lt"/>
              <a:buAutoNum type="arabicPeriod"/>
            </a:pPr>
            <a:endParaRPr lang="es-ES" sz="2000" b="1" dirty="0" smtClean="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a:t>
            </a:r>
            <a:r>
              <a:rPr lang="es-ES" sz="2000" dirty="0">
                <a:latin typeface="Arial" panose="020B0604020202020204" pitchFamily="34" charset="0"/>
                <a:cs typeface="Arial" panose="020B0604020202020204" pitchFamily="34" charset="0"/>
              </a:rPr>
              <a:t>Qué le aporta el personaje a la canción? y ¿A través de qué elementos?</a:t>
            </a:r>
          </a:p>
          <a:p>
            <a:pPr algn="just"/>
            <a:r>
              <a:rPr lang="es-ES" sz="2000" dirty="0">
                <a:latin typeface="Arial" panose="020B0604020202020204" pitchFamily="34" charset="0"/>
                <a:cs typeface="Arial" panose="020B0604020202020204" pitchFamily="34" charset="0"/>
              </a:rPr>
              <a:t>¿Consideran que hay coherencia entre lo que se dice y cómo se </a:t>
            </a:r>
            <a:r>
              <a:rPr lang="es-ES" sz="2000" dirty="0" smtClean="0">
                <a:latin typeface="Arial" panose="020B0604020202020204" pitchFamily="34" charset="0"/>
                <a:cs typeface="Arial" panose="020B0604020202020204" pitchFamily="34" charset="0"/>
              </a:rPr>
              <a:t>dice?												</a:t>
            </a:r>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
            </a:r>
            <a:br>
              <a:rPr lang="es-CO" sz="2000" dirty="0">
                <a:latin typeface="Arial" panose="020B0604020202020204" pitchFamily="34" charset="0"/>
                <a:cs typeface="Arial" panose="020B0604020202020204" pitchFamily="34" charset="0"/>
              </a:rPr>
            </a:br>
            <a:r>
              <a:rPr lang="es-CO" sz="2000" dirty="0" smtClean="0">
                <a:latin typeface="Arial" panose="020B0604020202020204" pitchFamily="34" charset="0"/>
                <a:cs typeface="Arial" panose="020B0604020202020204" pitchFamily="34" charset="0"/>
              </a:rPr>
              <a:t/>
            </a:r>
            <a:br>
              <a:rPr lang="es-CO" sz="2000" dirty="0" smtClean="0">
                <a:latin typeface="Arial" panose="020B0604020202020204" pitchFamily="34" charset="0"/>
                <a:cs typeface="Arial" panose="020B0604020202020204" pitchFamily="34" charset="0"/>
              </a:rPr>
            </a:br>
            <a:r>
              <a:rPr lang="es-CO" sz="2000" dirty="0" smtClean="0">
                <a:latin typeface="Arial" panose="020B0604020202020204" pitchFamily="34" charset="0"/>
                <a:cs typeface="Arial" panose="020B0604020202020204" pitchFamily="34" charset="0"/>
              </a:rPr>
              <a:t/>
            </a:r>
            <a:br>
              <a:rPr lang="es-CO" sz="2000" dirty="0" smtClean="0">
                <a:latin typeface="Arial" panose="020B0604020202020204" pitchFamily="34" charset="0"/>
                <a:cs typeface="Arial" panose="020B0604020202020204" pitchFamily="34" charset="0"/>
              </a:rPr>
            </a:br>
            <a:r>
              <a:rPr lang="es-CO" sz="2000" dirty="0" smtClean="0">
                <a:latin typeface="Arial" panose="020B0604020202020204" pitchFamily="34" charset="0"/>
                <a:cs typeface="Arial" panose="020B0604020202020204" pitchFamily="34" charset="0"/>
              </a:rPr>
              <a:t/>
            </a:r>
            <a:br>
              <a:rPr lang="es-CO" sz="2000" dirty="0" smtClean="0">
                <a:latin typeface="Arial" panose="020B0604020202020204" pitchFamily="34" charset="0"/>
                <a:cs typeface="Arial" panose="020B0604020202020204" pitchFamily="34" charset="0"/>
              </a:rPr>
            </a:br>
            <a:endParaRPr lang="es-CO"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628641" y="0"/>
            <a:ext cx="3273976"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Activación</a:t>
            </a:r>
            <a:r>
              <a:rPr lang="en-US" sz="1600" dirty="0" smtClean="0">
                <a:solidFill>
                  <a:srgbClr val="1A6130"/>
                </a:solidFill>
                <a:latin typeface="Arial" panose="020B0604020202020204" pitchFamily="34" charset="0"/>
                <a:cs typeface="Arial" panose="020B0604020202020204" pitchFamily="34" charset="0"/>
              </a:rPr>
              <a:t> de </a:t>
            </a:r>
            <a:r>
              <a:rPr lang="en-US" sz="1600" dirty="0" err="1" smtClean="0">
                <a:solidFill>
                  <a:srgbClr val="1A6130"/>
                </a:solidFill>
                <a:latin typeface="Arial" panose="020B0604020202020204" pitchFamily="34" charset="0"/>
                <a:cs typeface="Arial" panose="020B0604020202020204" pitchFamily="34" charset="0"/>
              </a:rPr>
              <a:t>saberes</a:t>
            </a:r>
            <a:r>
              <a:rPr lang="en-US" sz="1600" dirty="0" smtClean="0">
                <a:solidFill>
                  <a:srgbClr val="1A6130"/>
                </a:solidFill>
                <a:latin typeface="Arial" panose="020B0604020202020204" pitchFamily="34" charset="0"/>
                <a:cs typeface="Arial" panose="020B0604020202020204" pitchFamily="34" charset="0"/>
              </a:rPr>
              <a:t> </a:t>
            </a:r>
            <a:r>
              <a:rPr lang="en-US" sz="1600" dirty="0" err="1" smtClean="0">
                <a:solidFill>
                  <a:srgbClr val="1A6130"/>
                </a:solidFill>
                <a:latin typeface="Arial" panose="020B0604020202020204" pitchFamily="34" charset="0"/>
                <a:cs typeface="Arial" panose="020B0604020202020204" pitchFamily="34" charset="0"/>
              </a:rPr>
              <a:t>previos</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641" y="67315"/>
            <a:ext cx="478800" cy="421800"/>
          </a:xfrm>
          <a:prstGeom prst="rect">
            <a:avLst/>
          </a:prstGeom>
        </p:spPr>
      </p:pic>
      <p:sp>
        <p:nvSpPr>
          <p:cNvPr id="18" name="17 Rectángulo"/>
          <p:cNvSpPr/>
          <p:nvPr/>
        </p:nvSpPr>
        <p:spPr>
          <a:xfrm>
            <a:off x="3313820" y="2847251"/>
            <a:ext cx="2516359" cy="215444"/>
          </a:xfrm>
          <a:prstGeom prst="rect">
            <a:avLst/>
          </a:prstGeom>
        </p:spPr>
        <p:txBody>
          <a:bodyPr wrap="square">
            <a:spAutoFit/>
          </a:bodyPr>
          <a:lstStyle/>
          <a:p>
            <a:pPr algn="just"/>
            <a:r>
              <a:rPr lang="es-ES" sz="800" dirty="0" smtClean="0">
                <a:latin typeface="Arial" panose="020B0604020202020204" pitchFamily="34" charset="0"/>
                <a:cs typeface="Arial" panose="020B0604020202020204" pitchFamily="34" charset="0"/>
                <a:hlinkClick r:id="rId3"/>
              </a:rPr>
              <a:t>https</a:t>
            </a:r>
            <a:r>
              <a:rPr lang="es-ES" sz="800" dirty="0">
                <a:latin typeface="Arial" panose="020B0604020202020204" pitchFamily="34" charset="0"/>
                <a:cs typeface="Arial" panose="020B0604020202020204" pitchFamily="34" charset="0"/>
                <a:hlinkClick r:id="rId3"/>
              </a:rPr>
              <a:t>://</a:t>
            </a:r>
            <a:r>
              <a:rPr lang="es-ES" sz="800" dirty="0" smtClean="0">
                <a:latin typeface="Arial" panose="020B0604020202020204" pitchFamily="34" charset="0"/>
                <a:cs typeface="Arial" panose="020B0604020202020204" pitchFamily="34" charset="0"/>
                <a:hlinkClick r:id="rId3"/>
              </a:rPr>
              <a:t>www.youtube.com/watch?v=tbmrWtwQAwA</a:t>
            </a:r>
            <a:r>
              <a:rPr lang="es-ES" sz="800" dirty="0" smtClean="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04" y="1151801"/>
            <a:ext cx="2642653" cy="16954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5769" y="2110569"/>
            <a:ext cx="2492544" cy="556431"/>
          </a:xfrm>
        </p:spPr>
        <p:txBody>
          <a:bodyPr>
            <a:noAutofit/>
          </a:bodyPr>
          <a:lstStyle/>
          <a:p>
            <a:pPr algn="r"/>
            <a:r>
              <a:rPr lang="en-US" sz="3600" dirty="0" err="1" smtClean="0">
                <a:solidFill>
                  <a:srgbClr val="1A6130"/>
                </a:solidFill>
                <a:latin typeface="Arial" panose="020B0604020202020204" pitchFamily="34" charset="0"/>
                <a:cs typeface="Arial" panose="020B0604020202020204" pitchFamily="34" charset="0"/>
              </a:rPr>
              <a:t>Contenido</a:t>
            </a:r>
            <a:endParaRPr lang="en-US" sz="3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85" y="964350"/>
            <a:ext cx="3649233" cy="3214800"/>
          </a:xfrm>
          <a:prstGeom prst="rect">
            <a:avLst/>
          </a:prstGeom>
        </p:spPr>
      </p:pic>
    </p:spTree>
    <p:extLst>
      <p:ext uri="{BB962C8B-B14F-4D97-AF65-F5344CB8AC3E}">
        <p14:creationId xmlns:p14="http://schemas.microsoft.com/office/powerpoint/2010/main" val="177440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1599" y="0"/>
            <a:ext cx="1181017" cy="556431"/>
          </a:xfrm>
        </p:spPr>
        <p:txBody>
          <a:bodyPr>
            <a:noAutofit/>
          </a:bodyPr>
          <a:lstStyle/>
          <a:p>
            <a:pPr algn="r"/>
            <a:r>
              <a:rPr lang="en-US" sz="1600" dirty="0" err="1" smtClean="0">
                <a:solidFill>
                  <a:srgbClr val="1A6130"/>
                </a:solidFill>
                <a:latin typeface="Arial" panose="020B0604020202020204" pitchFamily="34" charset="0"/>
                <a:cs typeface="Arial" panose="020B0604020202020204" pitchFamily="34" charset="0"/>
              </a:rPr>
              <a:t>Contenido</a:t>
            </a:r>
            <a:endParaRPr lang="en-US" sz="1600" dirty="0">
              <a:solidFill>
                <a:srgbClr val="1A6130"/>
              </a:solidFill>
              <a:latin typeface="Arial" panose="020B0604020202020204" pitchFamily="34" charset="0"/>
              <a:cs typeface="Arial" panose="020B0604020202020204" pitchFamily="34" charset="0"/>
            </a:endParaRPr>
          </a:p>
        </p:txBody>
      </p:sp>
      <p:grpSp>
        <p:nvGrpSpPr>
          <p:cNvPr id="15" name="Group 14"/>
          <p:cNvGrpSpPr/>
          <p:nvPr/>
        </p:nvGrpSpPr>
        <p:grpSpPr>
          <a:xfrm>
            <a:off x="0" y="4856851"/>
            <a:ext cx="9144000" cy="286649"/>
            <a:chOff x="0" y="6475802"/>
            <a:chExt cx="9144000" cy="382198"/>
          </a:xfrm>
        </p:grpSpPr>
        <p:grpSp>
          <p:nvGrpSpPr>
            <p:cNvPr id="6" name="Group 5"/>
            <p:cNvGrpSpPr/>
            <p:nvPr/>
          </p:nvGrpSpPr>
          <p:grpSpPr>
            <a:xfrm>
              <a:off x="0" y="6475802"/>
              <a:ext cx="9144000" cy="382198"/>
              <a:chOff x="0" y="6475802"/>
              <a:chExt cx="9144000" cy="382198"/>
            </a:xfrm>
          </p:grpSpPr>
          <p:sp>
            <p:nvSpPr>
              <p:cNvPr id="7" name="Rectangle 6"/>
              <p:cNvSpPr/>
              <p:nvPr/>
            </p:nvSpPr>
            <p:spPr>
              <a:xfrm>
                <a:off x="0" y="6475802"/>
                <a:ext cx="9144000" cy="382198"/>
              </a:xfrm>
              <a:prstGeom prst="rect">
                <a:avLst/>
              </a:prstGeom>
              <a:solidFill>
                <a:srgbClr val="1A61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05805" y="6516194"/>
                <a:ext cx="304432" cy="304432"/>
              </a:xfrm>
              <a:prstGeom prst="actionButtonHom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9" name="Action Button: Forward or Next 8">
                <a:hlinkClick r:id="" action="ppaction://hlinkshowjump?jump=nextslide" highlightClick="1"/>
              </p:cNvPr>
              <p:cNvSpPr/>
              <p:nvPr/>
            </p:nvSpPr>
            <p:spPr>
              <a:xfrm>
                <a:off x="8618553" y="6522842"/>
                <a:ext cx="284063" cy="284063"/>
              </a:xfrm>
              <a:prstGeom prst="actionButtonForwardNex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0" name="Action Button: Back or Previous 9">
                <a:hlinkClick r:id="" action="ppaction://hlinkshowjump?jump=previousslide" highlightClick="1"/>
              </p:cNvPr>
              <p:cNvSpPr/>
              <p:nvPr/>
            </p:nvSpPr>
            <p:spPr>
              <a:xfrm>
                <a:off x="8161093" y="6522842"/>
                <a:ext cx="284063" cy="284063"/>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sp>
          <p:nvSpPr>
            <p:cNvPr id="14" name="Rectangle 13"/>
            <p:cNvSpPr/>
            <p:nvPr/>
          </p:nvSpPr>
          <p:spPr>
            <a:xfrm>
              <a:off x="1831335" y="6528957"/>
              <a:ext cx="5332994" cy="328294"/>
            </a:xfrm>
            <a:prstGeom prst="rect">
              <a:avLst/>
            </a:prstGeom>
            <a:noFill/>
          </p:spPr>
          <p:txBody>
            <a:bodyPr wrap="square">
              <a:spAutoFit/>
            </a:bodyPr>
            <a:lstStyle/>
            <a:p>
              <a:pPr algn="ctr"/>
              <a:r>
                <a:rPr lang="es-ES" sz="1000" b="1" i="1" dirty="0">
                  <a:solidFill>
                    <a:schemeClr val="bg1"/>
                  </a:solidFill>
                </a:rPr>
                <a:t>Vamos para la Universidad</a:t>
              </a:r>
              <a:r>
                <a:rPr lang="es-ES" sz="1000" b="1" dirty="0">
                  <a:solidFill>
                    <a:schemeClr val="bg1"/>
                  </a:solidFill>
                </a:rPr>
                <a:t> | Gobernación de Antioquia – Universidad de Antioquia</a:t>
              </a:r>
              <a:endParaRPr lang="es-ES_tradnl" sz="1000" dirty="0">
                <a:solidFill>
                  <a:schemeClr val="bg1"/>
                </a:solidFill>
              </a:endParaRPr>
            </a:p>
          </p:txBody>
        </p:sp>
      </p:gr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88" y="0"/>
            <a:ext cx="499012" cy="439606"/>
          </a:xfrm>
          <a:prstGeom prst="rect">
            <a:avLst/>
          </a:prstGeom>
        </p:spPr>
      </p:pic>
      <p:sp>
        <p:nvSpPr>
          <p:cNvPr id="11" name="Título 1"/>
          <p:cNvSpPr txBox="1">
            <a:spLocks/>
          </p:cNvSpPr>
          <p:nvPr/>
        </p:nvSpPr>
        <p:spPr>
          <a:xfrm>
            <a:off x="926047" y="824462"/>
            <a:ext cx="7377077" cy="15538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000" dirty="0">
                <a:latin typeface="Arial" panose="020B0604020202020204" pitchFamily="34" charset="0"/>
                <a:cs typeface="Arial" panose="020B0604020202020204" pitchFamily="34" charset="0"/>
              </a:rPr>
              <a:t>Visualizar el video: “La comunicación no verbal”</a:t>
            </a:r>
          </a:p>
          <a:p>
            <a:pPr algn="just"/>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
        <p:nvSpPr>
          <p:cNvPr id="13" name="Título 1"/>
          <p:cNvSpPr txBox="1">
            <a:spLocks/>
          </p:cNvSpPr>
          <p:nvPr/>
        </p:nvSpPr>
        <p:spPr>
          <a:xfrm>
            <a:off x="859398" y="439606"/>
            <a:ext cx="1891323" cy="642299"/>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smtClean="0"/>
              <a:t/>
            </a:r>
            <a:br>
              <a:rPr lang="es-CO" dirty="0" smtClean="0"/>
            </a:br>
            <a:r>
              <a:rPr lang="es-CO" dirty="0" smtClean="0"/>
              <a:t/>
            </a:r>
            <a:br>
              <a:rPr lang="es-CO" dirty="0" smtClean="0"/>
            </a:br>
            <a:endParaRPr lang="es-CO" dirty="0"/>
          </a:p>
        </p:txBody>
      </p:sp>
      <p:sp>
        <p:nvSpPr>
          <p:cNvPr id="16" name="15 Rectángulo"/>
          <p:cNvSpPr/>
          <p:nvPr/>
        </p:nvSpPr>
        <p:spPr>
          <a:xfrm>
            <a:off x="3269939" y="3948434"/>
            <a:ext cx="2516359" cy="215444"/>
          </a:xfrm>
          <a:prstGeom prst="rect">
            <a:avLst/>
          </a:prstGeom>
        </p:spPr>
        <p:txBody>
          <a:bodyPr wrap="square">
            <a:spAutoFit/>
          </a:bodyPr>
          <a:lstStyle/>
          <a:p>
            <a:pPr algn="ctr"/>
            <a:r>
              <a:rPr lang="es-ES" sz="800" u="sng" dirty="0">
                <a:solidFill>
                  <a:srgbClr val="FF0000"/>
                </a:solidFill>
                <a:latin typeface="Arial" panose="020B0604020202020204" pitchFamily="34" charset="0"/>
                <a:cs typeface="Arial" panose="020B0604020202020204" pitchFamily="34" charset="0"/>
                <a:hlinkClick r:id="rId3"/>
              </a:rPr>
              <a:t>https://</a:t>
            </a:r>
            <a:r>
              <a:rPr lang="es-ES" sz="800" u="sng" dirty="0" smtClean="0">
                <a:solidFill>
                  <a:srgbClr val="FF0000"/>
                </a:solidFill>
                <a:latin typeface="Arial" panose="020B0604020202020204" pitchFamily="34" charset="0"/>
                <a:cs typeface="Arial" panose="020B0604020202020204" pitchFamily="34" charset="0"/>
                <a:hlinkClick r:id="rId3"/>
              </a:rPr>
              <a:t>www.youtube.com/watch?v=ueUqUpmn6FA</a:t>
            </a:r>
            <a:r>
              <a:rPr lang="es-ES" sz="800" u="sng" dirty="0" smtClean="0">
                <a:solidFill>
                  <a:srgbClr val="FF0000"/>
                </a:solidFill>
                <a:latin typeface="Arial" panose="020B0604020202020204" pitchFamily="34" charset="0"/>
                <a:cs typeface="Arial" panose="020B0604020202020204" pitchFamily="34" charset="0"/>
              </a:rPr>
              <a:t> </a:t>
            </a:r>
            <a:endParaRPr lang="es-ES" sz="800" dirty="0" smtClean="0">
              <a:solidFill>
                <a:srgbClr val="FF0000"/>
              </a:solidFill>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395" y="1998367"/>
            <a:ext cx="2875446" cy="195006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982133" y="439606"/>
            <a:ext cx="5858934" cy="738664"/>
          </a:xfrm>
          <a:prstGeom prst="rect">
            <a:avLst/>
          </a:prstGeom>
          <a:noFill/>
        </p:spPr>
        <p:txBody>
          <a:bodyPr wrap="square" rtlCol="0">
            <a:spAutoFit/>
          </a:bodyPr>
          <a:lstStyle/>
          <a:p>
            <a:r>
              <a:rPr lang="en-US" sz="2400" b="1" dirty="0" err="1">
                <a:solidFill>
                  <a:srgbClr val="339933"/>
                </a:solidFill>
                <a:latin typeface="Arial" panose="020B0604020202020204" pitchFamily="34" charset="0"/>
                <a:cs typeface="Arial" panose="020B0604020202020204" pitchFamily="34" charset="0"/>
              </a:rPr>
              <a:t>Comunicación</a:t>
            </a:r>
            <a:r>
              <a:rPr lang="en-US" sz="2400" b="1" dirty="0">
                <a:solidFill>
                  <a:srgbClr val="339933"/>
                </a:solidFill>
                <a:latin typeface="Arial" panose="020B0604020202020204" pitchFamily="34" charset="0"/>
                <a:cs typeface="Arial" panose="020B0604020202020204" pitchFamily="34" charset="0"/>
              </a:rPr>
              <a:t> no verbal</a:t>
            </a:r>
          </a:p>
          <a:p>
            <a:endParaRPr lang="es-MX" dirty="0"/>
          </a:p>
        </p:txBody>
      </p:sp>
    </p:spTree>
    <p:extLst>
      <p:ext uri="{BB962C8B-B14F-4D97-AF65-F5344CB8AC3E}">
        <p14:creationId xmlns:p14="http://schemas.microsoft.com/office/powerpoint/2010/main" val="335566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1463</TotalTime>
  <Words>1578</Words>
  <Application>Microsoft Office PowerPoint</Application>
  <PresentationFormat>Presentación en pantalla (16:9)</PresentationFormat>
  <Paragraphs>199</Paragraphs>
  <Slides>33</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Arial</vt:lpstr>
      <vt:lpstr>Calibri</vt:lpstr>
      <vt:lpstr>Office Theme</vt:lpstr>
      <vt:lpstr>Presentación de PowerPoint</vt:lpstr>
      <vt:lpstr> Comunicación no verbal Semana 5 / Sesión 9 </vt:lpstr>
      <vt:lpstr>Agenda</vt:lpstr>
      <vt:lpstr>Agenda</vt:lpstr>
      <vt:lpstr>Agenda</vt:lpstr>
      <vt:lpstr>Activación de saberes previos</vt:lpstr>
      <vt:lpstr>Activación de saberes previos</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Actividad</vt:lpstr>
      <vt:lpstr>Actividad</vt:lpstr>
      <vt:lpstr>Actividad</vt:lpstr>
      <vt:lpstr>Actividad</vt:lpstr>
      <vt:lpstr>Actividad</vt:lpstr>
      <vt:lpstr>Actividad</vt:lpstr>
      <vt:lpstr>Actividad</vt:lpstr>
      <vt:lpstr>Actividad de profundización</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pa la Universidad - 2015</dc:title>
  <dc:subject/>
  <dc:creator>Ude@</dc:creator>
  <cp:keywords/>
  <dc:description/>
  <cp:lastModifiedBy>Producción Ude@ - Ingeniería</cp:lastModifiedBy>
  <cp:revision>119</cp:revision>
  <dcterms:created xsi:type="dcterms:W3CDTF">2015-01-22T15:31:15Z</dcterms:created>
  <dcterms:modified xsi:type="dcterms:W3CDTF">2016-03-03T22:51:50Z</dcterms:modified>
  <cp:category/>
</cp:coreProperties>
</file>