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69" r:id="rId3"/>
    <p:sldId id="257" r:id="rId4"/>
    <p:sldId id="264" r:id="rId5"/>
    <p:sldId id="301" r:id="rId6"/>
    <p:sldId id="261" r:id="rId7"/>
    <p:sldId id="265" r:id="rId8"/>
    <p:sldId id="278" r:id="rId9"/>
    <p:sldId id="279" r:id="rId10"/>
    <p:sldId id="280" r:id="rId11"/>
    <p:sldId id="263" r:id="rId12"/>
    <p:sldId id="266" r:id="rId13"/>
    <p:sldId id="270" r:id="rId14"/>
    <p:sldId id="271" r:id="rId15"/>
    <p:sldId id="272" r:id="rId16"/>
    <p:sldId id="273" r:id="rId17"/>
    <p:sldId id="302" r:id="rId18"/>
    <p:sldId id="274" r:id="rId19"/>
    <p:sldId id="276" r:id="rId20"/>
    <p:sldId id="275" r:id="rId21"/>
    <p:sldId id="307" r:id="rId22"/>
    <p:sldId id="308" r:id="rId23"/>
    <p:sldId id="309" r:id="rId24"/>
    <p:sldId id="281" r:id="rId25"/>
    <p:sldId id="282" r:id="rId26"/>
    <p:sldId id="283" r:id="rId27"/>
    <p:sldId id="284" r:id="rId28"/>
    <p:sldId id="285" r:id="rId29"/>
    <p:sldId id="303" r:id="rId30"/>
    <p:sldId id="286" r:id="rId31"/>
    <p:sldId id="287" r:id="rId32"/>
    <p:sldId id="288" r:id="rId33"/>
    <p:sldId id="289" r:id="rId34"/>
    <p:sldId id="260" r:id="rId35"/>
    <p:sldId id="267" r:id="rId36"/>
    <p:sldId id="304" r:id="rId37"/>
    <p:sldId id="290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262" r:id="rId46"/>
    <p:sldId id="300" r:id="rId4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33">
          <p15:clr>
            <a:srgbClr val="A4A3A4"/>
          </p15:clr>
        </p15:guide>
        <p15:guide id="4" pos="28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B400"/>
    <a:srgbClr val="113E27"/>
    <a:srgbClr val="E23723"/>
    <a:srgbClr val="C34800"/>
    <a:srgbClr val="0CA1B3"/>
    <a:srgbClr val="1A61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 autoAdjust="0"/>
    <p:restoredTop sz="94043" autoAdjust="0"/>
  </p:normalViewPr>
  <p:slideViewPr>
    <p:cSldViewPr snapToGrid="0" snapToObjects="1">
      <p:cViewPr varScale="1">
        <p:scale>
          <a:sx n="114" d="100"/>
          <a:sy n="114" d="100"/>
        </p:scale>
        <p:origin x="312" y="84"/>
      </p:cViewPr>
      <p:guideLst>
        <p:guide orient="horz" pos="1620"/>
        <p:guide pos="2880"/>
        <p:guide orient="horz" pos="1633"/>
        <p:guide pos="2875"/>
      </p:guideLst>
    </p:cSldViewPr>
  </p:slideViewPr>
  <p:outlineViewPr>
    <p:cViewPr>
      <p:scale>
        <a:sx n="33" d="100"/>
        <a:sy n="33" d="100"/>
      </p:scale>
      <p:origin x="0" y="416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FEB31-9D8E-F149-A752-D057602BAC80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199CE-FDC9-D042-AE27-ADC18463F17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9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199CE-FDC9-D042-AE27-ADC18463F1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6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1A7B-D0A5-4548-A2B5-72D26DE637A5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624C-28B5-2249-9C68-91435BC185D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13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1A7B-D0A5-4548-A2B5-72D26DE637A5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624C-28B5-2249-9C68-91435BC185D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2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1A7B-D0A5-4548-A2B5-72D26DE637A5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624C-28B5-2249-9C68-91435BC185D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84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1A7B-D0A5-4548-A2B5-72D26DE637A5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624C-28B5-2249-9C68-91435BC185D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17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1A7B-D0A5-4548-A2B5-72D26DE637A5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624C-28B5-2249-9C68-91435BC185D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3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1A7B-D0A5-4548-A2B5-72D26DE637A5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624C-28B5-2249-9C68-91435BC185D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50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1A7B-D0A5-4548-A2B5-72D26DE637A5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624C-28B5-2249-9C68-91435BC185D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8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1A7B-D0A5-4548-A2B5-72D26DE637A5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624C-28B5-2249-9C68-91435BC185D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72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1A7B-D0A5-4548-A2B5-72D26DE637A5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624C-28B5-2249-9C68-91435BC185D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28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1A7B-D0A5-4548-A2B5-72D26DE637A5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624C-28B5-2249-9C68-91435BC185D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18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1A7B-D0A5-4548-A2B5-72D26DE637A5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624C-28B5-2249-9C68-91435BC185D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6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E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A1A7B-D0A5-4548-A2B5-72D26DE637A5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E624C-28B5-2249-9C68-91435BC185D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8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aprendeenlinea.udea.edu.co/boa/contenidos.php/02bfb922b1cdd03854ff491cd9be697f/143/estilo/aHR0cDovL2FwcmVuZGVlbmxpbmVhLnVkZWEuZWR1LmNvL2VzdGlsb3MvYXp1bF9jb3Jwb3JhdGl2by5jc3M=/1/contenido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i2.es/objetos-de-aprendizaje/elaborando-referencias-bibliograficas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nlBfv4qg_0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reteducativa.blogspot.com.co/2008/08/credibilidad-de-la-informacin-en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ickr.com/photos/pimkie_fotos/2759902856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f5OY9qr3tC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t="59627" r="-396" b="-4"/>
          <a:stretch/>
        </p:blipFill>
        <p:spPr>
          <a:xfrm>
            <a:off x="-36513" y="0"/>
            <a:ext cx="9217026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36640" y="192532"/>
            <a:ext cx="300736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31335" y="4896717"/>
            <a:ext cx="53329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 b="1" i="1" dirty="0">
                <a:solidFill>
                  <a:schemeClr val="bg1"/>
                </a:solidFill>
              </a:rPr>
              <a:t>Vamos para la </a:t>
            </a:r>
            <a:r>
              <a:rPr lang="es-ES" sz="1000" b="1" i="1" dirty="0" smtClean="0">
                <a:solidFill>
                  <a:schemeClr val="bg1"/>
                </a:solidFill>
              </a:rPr>
              <a:t>Universidad</a:t>
            </a:r>
            <a:r>
              <a:rPr lang="es-ES" sz="1000" b="1" dirty="0">
                <a:solidFill>
                  <a:schemeClr val="bg1"/>
                </a:solidFill>
              </a:rPr>
              <a:t> |</a:t>
            </a:r>
            <a:r>
              <a:rPr lang="es-ES" sz="1000" b="1" i="1" dirty="0">
                <a:solidFill>
                  <a:schemeClr val="bg1"/>
                </a:solidFill>
              </a:rPr>
              <a:t> </a:t>
            </a:r>
            <a:r>
              <a:rPr lang="es-ES" sz="1000" b="1" dirty="0" smtClean="0">
                <a:solidFill>
                  <a:schemeClr val="bg1"/>
                </a:solidFill>
              </a:rPr>
              <a:t>Gobernación </a:t>
            </a:r>
            <a:r>
              <a:rPr lang="es-ES" sz="1000" b="1" dirty="0">
                <a:solidFill>
                  <a:schemeClr val="bg1"/>
                </a:solidFill>
              </a:rPr>
              <a:t>de Antioquia – Universidad de Antioquia</a:t>
            </a:r>
            <a:endParaRPr lang="es-ES_tradnl" sz="1000" dirty="0">
              <a:solidFill>
                <a:schemeClr val="bg1"/>
              </a:solidFill>
            </a:endParaRPr>
          </a:p>
        </p:txBody>
      </p:sp>
      <p:pic>
        <p:nvPicPr>
          <p:cNvPr id="4" name="Picture 3" descr="cabezote-word-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180" y="465328"/>
            <a:ext cx="2697480" cy="813816"/>
          </a:xfrm>
          <a:prstGeom prst="rect">
            <a:avLst/>
          </a:prstGeom>
        </p:spPr>
      </p:pic>
      <p:pic>
        <p:nvPicPr>
          <p:cNvPr id="6" name="Picture 5" descr="cabezote-word-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080" y="282448"/>
            <a:ext cx="2798064" cy="99669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2329180" y="1360933"/>
            <a:ext cx="68148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53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641" y="0"/>
            <a:ext cx="3273976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Activación</a:t>
            </a:r>
            <a:r>
              <a:rPr lang="en-US" sz="1600" dirty="0" smtClean="0">
                <a:solidFill>
                  <a:srgbClr val="1A6130"/>
                </a:solidFill>
                <a:latin typeface="Arial"/>
                <a:cs typeface="Arial"/>
              </a:rPr>
              <a:t> de </a:t>
            </a:r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saberes</a:t>
            </a:r>
            <a:r>
              <a:rPr lang="en-US" sz="1600" dirty="0" smtClean="0">
                <a:solidFill>
                  <a:srgbClr val="1A6130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previos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641" y="67315"/>
            <a:ext cx="478800" cy="421800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966788" y="646254"/>
            <a:ext cx="7210424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Si hace una b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ú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squeda escribiendo la siguiente informaci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n en las siguientes casillas: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“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frase exacta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”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 las palabras </a:t>
            </a:r>
            <a:r>
              <a:rPr kumimoji="0" lang="es-ES" altLang="es-ES" sz="20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El trabajo infantil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s-ES" alt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“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publicados en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”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 escribe la palabra </a:t>
            </a:r>
            <a:r>
              <a:rPr kumimoji="0" lang="es-ES" altLang="es-ES" sz="20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Antioquia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s-ES" alt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“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escritos por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”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 la palabra </a:t>
            </a:r>
            <a:r>
              <a:rPr kumimoji="0" lang="es-ES" altLang="es-ES" sz="20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Ospina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s-ES" alt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“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fechados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”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 los </a:t>
            </a:r>
            <a:r>
              <a:rPr lang="es-ES" altLang="es-ES" sz="2000" u="sng" dirty="0">
                <a:solidFill>
                  <a:srgbClr val="000000"/>
                </a:solidFill>
                <a:ea typeface="Calibri" pitchFamily="34" charset="0"/>
              </a:rPr>
              <a:t>años correspondientes a la última década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" altLang="es-E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/>
              <a:ea typeface="Calibri" pitchFamily="34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¿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Qu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é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 informaci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n arrojar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í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a?</a:t>
            </a:r>
            <a:endParaRPr kumimoji="0" lang="es-ES" alt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79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5769" y="2110569"/>
            <a:ext cx="2383823" cy="556431"/>
          </a:xfrm>
        </p:spPr>
        <p:txBody>
          <a:bodyPr>
            <a:noAutofit/>
          </a:bodyPr>
          <a:lstStyle/>
          <a:p>
            <a:pPr algn="r"/>
            <a:r>
              <a:rPr lang="en-US" sz="3600" dirty="0" err="1" smtClean="0">
                <a:solidFill>
                  <a:srgbClr val="1A6130"/>
                </a:solidFill>
                <a:latin typeface="Arial"/>
                <a:cs typeface="Arial"/>
              </a:rPr>
              <a:t>Contenido</a:t>
            </a:r>
            <a:endParaRPr lang="en-US" sz="3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85" y="964350"/>
            <a:ext cx="3649233" cy="32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0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uario\Desktop\Santiago\2016\Lectoescritura_Presentaciones\Sem3\Sesión_6\lu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29" y="1552576"/>
            <a:ext cx="2432260" cy="213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Contenido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88" y="0"/>
            <a:ext cx="499012" cy="439606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989439" y="556431"/>
            <a:ext cx="70167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Organización del material académico</a:t>
            </a:r>
            <a:r>
              <a:rPr lang="es-ES" sz="2000" dirty="0"/>
              <a:t/>
            </a:r>
            <a:br>
              <a:rPr lang="es-ES" sz="2000" dirty="0"/>
            </a:br>
            <a:endParaRPr lang="es-CO" sz="2000" dirty="0"/>
          </a:p>
        </p:txBody>
      </p:sp>
      <p:sp>
        <p:nvSpPr>
          <p:cNvPr id="13" name="12 Rectángulo"/>
          <p:cNvSpPr/>
          <p:nvPr/>
        </p:nvSpPr>
        <p:spPr>
          <a:xfrm>
            <a:off x="989439" y="1015360"/>
            <a:ext cx="5302304" cy="411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Para desarrollar un tema es necesario buscar y organizar la información relacionada con este. 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Empezar con una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delimitación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clara del tema a indagar y un desglose de subtemas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20000"/>
              </a:lnSpc>
              <a:buAutoNum type="arabicPeriod"/>
            </a:pP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20000"/>
              </a:lnSpc>
              <a:buFont typeface="+mj-lt"/>
              <a:buAutoNum type="arabicPeriod" startAt="2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Realizar una lista con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preguntas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relacionadas con el tema.</a:t>
            </a:r>
          </a:p>
          <a:p>
            <a:pPr marL="457200" indent="-457200" algn="just">
              <a:lnSpc>
                <a:spcPct val="120000"/>
              </a:lnSpc>
              <a:buFont typeface="+mj-lt"/>
              <a:buAutoNum type="arabicPeriod" startAt="2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20000"/>
              </a:lnSpc>
              <a:buFont typeface="+mj-lt"/>
              <a:buAutoNum type="arabicPeriod" startAt="2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Definir las cosas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que sabe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y las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que desea saber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sobre el tema.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20000"/>
              </a:lnSpc>
              <a:buAutoNum type="arabicPeriod"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92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Contenido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88" y="0"/>
            <a:ext cx="499012" cy="439606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14771" y="4395186"/>
            <a:ext cx="744023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Tomado </a:t>
            </a:r>
            <a:r>
              <a:rPr lang="es-CO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modificado de</a:t>
            </a:r>
            <a:r>
              <a:rPr lang="es-CO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López, C. (2008). </a:t>
            </a:r>
            <a:r>
              <a:rPr lang="es-ES" sz="7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abierto: estrategias de búsqueda y evaluación de páginas web. </a:t>
            </a:r>
            <a:r>
              <a:rPr lang="es-E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Recuperado en febrero 17, 2016 de</a:t>
            </a:r>
          </a:p>
          <a:p>
            <a:pPr algn="just"/>
            <a:r>
              <a:rPr lang="es-E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http://aprendeenlinea.udea.edu.co/boa/contenidos.php/02bfb922b1cdd03854ff491cd9be697f/143/estilo/aHR0cDovL2FwcmVuZGVlbmxpbmVhLnVkZWEuZWR1LmNvL2VzdGlsb3MvYXp1bF9jb3Jwb3JhdGl2by5jc3M=/1/contenido/</a:t>
            </a:r>
            <a:endParaRPr lang="es-CO" sz="7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Mapa_conceptual_Referencias_Bibliografica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2" t="10859" b="18250"/>
          <a:stretch/>
        </p:blipFill>
        <p:spPr>
          <a:xfrm>
            <a:off x="645448" y="504481"/>
            <a:ext cx="7859476" cy="391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1820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Contenido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88" y="0"/>
            <a:ext cx="499012" cy="439606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940266" y="388932"/>
            <a:ext cx="22174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fuentes</a:t>
            </a:r>
            <a:endParaRPr lang="es-CO" sz="2000" b="1" dirty="0">
              <a:solidFill>
                <a:srgbClr val="87B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arcador de contenido 4"/>
          <p:cNvSpPr txBox="1">
            <a:spLocks/>
          </p:cNvSpPr>
          <p:nvPr/>
        </p:nvSpPr>
        <p:spPr>
          <a:xfrm>
            <a:off x="4719810" y="1076326"/>
            <a:ext cx="4038600" cy="28982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arcador de contenido 2"/>
          <p:cNvSpPr txBox="1">
            <a:spLocks/>
          </p:cNvSpPr>
          <p:nvPr/>
        </p:nvSpPr>
        <p:spPr>
          <a:xfrm>
            <a:off x="1524000" y="3072318"/>
            <a:ext cx="6096000" cy="1466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1600" dirty="0" smtClean="0">
                <a:latin typeface="Arial "/>
                <a:cs typeface="Arial "/>
              </a:rPr>
              <a:t>Se sugiere:</a:t>
            </a:r>
          </a:p>
          <a:p>
            <a:pPr marL="266700" indent="-266700">
              <a:lnSpc>
                <a:spcPct val="120000"/>
              </a:lnSpc>
              <a:buFont typeface="Arial"/>
              <a:buAutoNum type="arabicPeriod"/>
            </a:pPr>
            <a:r>
              <a:rPr lang="es-ES" sz="1600" dirty="0">
                <a:latin typeface="Arial "/>
                <a:cs typeface="Arial "/>
              </a:rPr>
              <a:t>I</a:t>
            </a:r>
            <a:r>
              <a:rPr lang="es-ES" sz="1600" dirty="0" smtClean="0">
                <a:latin typeface="Arial "/>
                <a:cs typeface="Arial "/>
              </a:rPr>
              <a:t>niciar con conversaciones con expertos.</a:t>
            </a:r>
          </a:p>
          <a:p>
            <a:pPr marL="266700" indent="-266700">
              <a:lnSpc>
                <a:spcPct val="120000"/>
              </a:lnSpc>
              <a:buFont typeface="Arial"/>
              <a:buAutoNum type="arabicPeriod"/>
            </a:pPr>
            <a:r>
              <a:rPr lang="es-ES" sz="1600" dirty="0" smtClean="0">
                <a:latin typeface="Arial "/>
                <a:cs typeface="Arial "/>
              </a:rPr>
              <a:t>Consultar con las fuentes indirectas.</a:t>
            </a:r>
          </a:p>
          <a:p>
            <a:pPr marL="266700" indent="-266700">
              <a:lnSpc>
                <a:spcPct val="120000"/>
              </a:lnSpc>
              <a:buFont typeface="Arial"/>
              <a:buAutoNum type="arabicPeriod"/>
            </a:pPr>
            <a:r>
              <a:rPr lang="es-ES" sz="1600" dirty="0" smtClean="0">
                <a:latin typeface="Arial "/>
                <a:cs typeface="Arial "/>
              </a:rPr>
              <a:t>Llegar orientado hasta las fuentes primarias. </a:t>
            </a:r>
          </a:p>
          <a:p>
            <a:pPr marL="266700" indent="-266700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222489"/>
              </p:ext>
            </p:extLst>
          </p:nvPr>
        </p:nvGraphicFramePr>
        <p:xfrm>
          <a:off x="1524000" y="1076326"/>
          <a:ext cx="6096000" cy="185571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48000"/>
                <a:gridCol w="3048000"/>
              </a:tblGrid>
              <a:tr h="39267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Primarias</a:t>
                      </a:r>
                      <a:endParaRPr lang="es-ES" sz="1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Secundarias</a:t>
                      </a:r>
                      <a:endParaRPr lang="es-ES" sz="1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Documentos originales como: libros, artículos científicos, entre otros.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s-ES" sz="1800" dirty="0" smtClean="0"/>
                        <a:t>Entrevistas, compilaciones, enciclopedias y textos que sinteticen o den referencia de los originales.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341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Contenido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88" y="0"/>
            <a:ext cx="499012" cy="439606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457200" y="552868"/>
            <a:ext cx="8229600" cy="586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b="1" dirty="0" smtClean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Selección de la información</a:t>
            </a:r>
            <a:endParaRPr lang="es-ES" sz="2000" b="1" dirty="0">
              <a:solidFill>
                <a:srgbClr val="87B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arcador de contenido 2"/>
          <p:cNvSpPr>
            <a:spLocks noGrp="1"/>
          </p:cNvSpPr>
          <p:nvPr>
            <p:ph idx="1"/>
          </p:nvPr>
        </p:nvSpPr>
        <p:spPr>
          <a:xfrm>
            <a:off x="638355" y="1139409"/>
            <a:ext cx="7664769" cy="34820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s-ES" sz="2000" dirty="0" smtClean="0">
                <a:latin typeface="Arial"/>
                <a:cs typeface="Arial"/>
              </a:rPr>
              <a:t>Entre </a:t>
            </a:r>
            <a:r>
              <a:rPr lang="es-ES" sz="2000" dirty="0">
                <a:latin typeface="Arial"/>
                <a:cs typeface="Arial"/>
              </a:rPr>
              <a:t>los </a:t>
            </a:r>
            <a:r>
              <a:rPr lang="es-ES" sz="2000" dirty="0" smtClean="0">
                <a:latin typeface="Arial"/>
                <a:cs typeface="Arial"/>
              </a:rPr>
              <a:t>criterios y prácticas más </a:t>
            </a:r>
            <a:r>
              <a:rPr lang="es-ES" sz="2000" dirty="0">
                <a:latin typeface="Arial"/>
                <a:cs typeface="Arial"/>
              </a:rPr>
              <a:t>relevantes para seleccionar la información se encuentran: </a:t>
            </a:r>
            <a:endParaRPr lang="es-ES" sz="2000" dirty="0" smtClean="0">
              <a:latin typeface="Arial"/>
              <a:cs typeface="Arial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es-ES" sz="2000" dirty="0" smtClean="0">
              <a:latin typeface="Arial"/>
              <a:cs typeface="Arial"/>
            </a:endParaRPr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es-ES" sz="2000" dirty="0" smtClean="0">
                <a:latin typeface="Arial"/>
                <a:cs typeface="Arial"/>
              </a:rPr>
              <a:t>Buscar en fuentes confiables: se </a:t>
            </a:r>
            <a:r>
              <a:rPr lang="es-ES" sz="2000" dirty="0">
                <a:latin typeface="Arial"/>
                <a:cs typeface="Arial"/>
              </a:rPr>
              <a:t>recomienda </a:t>
            </a:r>
            <a:r>
              <a:rPr lang="es-ES" sz="2000" dirty="0" smtClean="0">
                <a:latin typeface="Arial"/>
                <a:cs typeface="Arial"/>
              </a:rPr>
              <a:t>revisar quién publica la información y realizar una prelectura de los </a:t>
            </a:r>
            <a:r>
              <a:rPr lang="es-ES" sz="2000" dirty="0" err="1" smtClean="0">
                <a:latin typeface="Arial"/>
                <a:cs typeface="Arial"/>
              </a:rPr>
              <a:t>paratextos</a:t>
            </a:r>
            <a:r>
              <a:rPr lang="es-ES" sz="2000" dirty="0" smtClean="0">
                <a:latin typeface="Arial"/>
                <a:cs typeface="Arial"/>
              </a:rPr>
              <a:t> (</a:t>
            </a:r>
            <a:r>
              <a:rPr lang="es-ES" sz="2000" dirty="0">
                <a:latin typeface="Arial"/>
                <a:cs typeface="Arial"/>
              </a:rPr>
              <a:t>título, portada, contraportada, índice, tabla de contenido, prólogo, prefacio</a:t>
            </a:r>
            <a:r>
              <a:rPr lang="es-ES" sz="2000" dirty="0" smtClean="0">
                <a:latin typeface="Arial"/>
                <a:cs typeface="Arial"/>
              </a:rPr>
              <a:t>, </a:t>
            </a:r>
            <a:r>
              <a:rPr lang="es-ES" sz="2000" i="1" dirty="0" err="1" smtClean="0">
                <a:latin typeface="Arial"/>
                <a:cs typeface="Arial"/>
              </a:rPr>
              <a:t>abstract</a:t>
            </a:r>
            <a:r>
              <a:rPr lang="es-ES" sz="2000" dirty="0">
                <a:latin typeface="Arial"/>
                <a:cs typeface="Arial"/>
              </a:rPr>
              <a:t>, resumen, presentación, conclusiones, </a:t>
            </a:r>
            <a:r>
              <a:rPr lang="es-ES" sz="2000" dirty="0" smtClean="0">
                <a:latin typeface="Arial"/>
                <a:cs typeface="Arial"/>
              </a:rPr>
              <a:t>entre otros).</a:t>
            </a:r>
          </a:p>
        </p:txBody>
      </p:sp>
    </p:spTree>
    <p:extLst>
      <p:ext uri="{BB962C8B-B14F-4D97-AF65-F5344CB8AC3E}">
        <p14:creationId xmlns:p14="http://schemas.microsoft.com/office/powerpoint/2010/main" val="64312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Contenido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88" y="0"/>
            <a:ext cx="499012" cy="439606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73685" y="859215"/>
            <a:ext cx="7227643" cy="266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 Que el autor sea reconocido.</a:t>
            </a:r>
          </a:p>
          <a:p>
            <a:pPr algn="just">
              <a:lnSpc>
                <a:spcPct val="120000"/>
              </a:lnSpc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3. La calidad del tratamiento del tema y la actualidad del mismo.</a:t>
            </a:r>
          </a:p>
          <a:p>
            <a:pPr algn="just">
              <a:lnSpc>
                <a:spcPct val="120000"/>
              </a:lnSpc>
            </a:pPr>
            <a:endParaRPr lang="es-MX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. Hacer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una breve lista de autores y acceder a una o varias de las fuentes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originales.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8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Contenido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88" y="0"/>
            <a:ext cx="499012" cy="439606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73685" y="859215"/>
            <a:ext cx="7227643" cy="2298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Escoger las fuentes que realicen un tratamiento completo de los aspectos por estudiar.</a:t>
            </a:r>
          </a:p>
          <a:p>
            <a:pPr algn="just">
              <a:lnSpc>
                <a:spcPct val="120000"/>
              </a:lnSpc>
            </a:pP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6. Saber qué tan actualizados están los documentos que se van a analizar.  Aunque hay que tener en cuenta que existen textos e información que no pierden vigencia.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25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Contenido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88" y="0"/>
            <a:ext cx="499012" cy="439606"/>
          </a:xfrm>
          <a:prstGeom prst="rect">
            <a:avLst/>
          </a:prstGeom>
        </p:spPr>
      </p:pic>
      <p:sp>
        <p:nvSpPr>
          <p:cNvPr id="11" name="Rectángulo 17"/>
          <p:cNvSpPr/>
          <p:nvPr/>
        </p:nvSpPr>
        <p:spPr>
          <a:xfrm>
            <a:off x="-42785" y="2070894"/>
            <a:ext cx="9186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1A6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Citas</a:t>
            </a:r>
            <a:r>
              <a:rPr lang="en-US" sz="2000" b="1" dirty="0" smtClean="0">
                <a:solidFill>
                  <a:srgbClr val="1A6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000" b="1" dirty="0" err="1" smtClean="0">
                <a:solidFill>
                  <a:srgbClr val="1A6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r>
              <a:rPr lang="en-US" sz="2000" b="1" dirty="0" smtClean="0">
                <a:solidFill>
                  <a:srgbClr val="1A6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1A6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bibliográficas</a:t>
            </a:r>
            <a:endParaRPr lang="en-US" sz="2000" b="1" dirty="0">
              <a:solidFill>
                <a:srgbClr val="1A61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93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Contenido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88" y="0"/>
            <a:ext cx="499012" cy="439606"/>
          </a:xfrm>
          <a:prstGeom prst="rect">
            <a:avLst/>
          </a:prstGeom>
        </p:spPr>
      </p:pic>
      <p:sp>
        <p:nvSpPr>
          <p:cNvPr id="11" name="Rectángulo 8"/>
          <p:cNvSpPr/>
          <p:nvPr/>
        </p:nvSpPr>
        <p:spPr>
          <a:xfrm>
            <a:off x="3640616" y="712815"/>
            <a:ext cx="1848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000" b="1" dirty="0" err="1" smtClean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</a:t>
            </a:r>
            <a:endParaRPr lang="en-US" sz="2000" b="1" dirty="0">
              <a:solidFill>
                <a:srgbClr val="87B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9"/>
          <p:cNvSpPr txBox="1"/>
          <p:nvPr/>
        </p:nvSpPr>
        <p:spPr>
          <a:xfrm>
            <a:off x="625977" y="1353266"/>
            <a:ext cx="7819179" cy="303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 una frase, texto, idea, enunciado expresado por una persona (autor) que sirve para fundamentar un argumento.</a:t>
            </a: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MX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Citar es hacer una referencia dentro del texto a las fuentes de información.</a:t>
            </a: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MX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Las citas en el texto informan al lector de lo que se está citando en ese punto.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06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813" y="631449"/>
            <a:ext cx="7798770" cy="2145029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rgbClr val="1A6130"/>
                </a:solidFill>
                <a:latin typeface="Arial"/>
                <a:cs typeface="Arial"/>
              </a:rPr>
              <a:t>Organización</a:t>
            </a:r>
            <a:r>
              <a:rPr lang="en-US" sz="4000" b="1" dirty="0" smtClean="0">
                <a:solidFill>
                  <a:srgbClr val="1A6130"/>
                </a:solidFill>
                <a:latin typeface="Arial"/>
                <a:cs typeface="Arial"/>
              </a:rPr>
              <a:t> </a:t>
            </a:r>
            <a:r>
              <a:rPr lang="en-US" sz="4000" b="1" dirty="0" smtClean="0">
                <a:solidFill>
                  <a:srgbClr val="1A6130"/>
                </a:solidFill>
                <a:latin typeface="Arial"/>
                <a:cs typeface="Arial"/>
              </a:rPr>
              <a:t>del material </a:t>
            </a:r>
            <a:r>
              <a:rPr lang="en-US" sz="4000" b="1" dirty="0" err="1" smtClean="0">
                <a:solidFill>
                  <a:srgbClr val="1A6130"/>
                </a:solidFill>
                <a:latin typeface="Arial"/>
                <a:cs typeface="Arial"/>
              </a:rPr>
              <a:t>académico</a:t>
            </a:r>
            <a:r>
              <a:rPr lang="en-US" sz="3600" b="1" dirty="0" smtClean="0">
                <a:solidFill>
                  <a:srgbClr val="1A6130"/>
                </a:solidFill>
                <a:latin typeface="Arial"/>
                <a:cs typeface="Arial"/>
              </a:rPr>
              <a:t/>
            </a:r>
            <a:br>
              <a:rPr lang="en-US" sz="3600" b="1" dirty="0" smtClean="0">
                <a:solidFill>
                  <a:srgbClr val="1A6130"/>
                </a:solidFill>
                <a:latin typeface="Arial"/>
                <a:cs typeface="Arial"/>
              </a:rPr>
            </a:br>
            <a:r>
              <a:rPr lang="en-US" sz="2400" dirty="0" err="1" smtClean="0">
                <a:solidFill>
                  <a:srgbClr val="1A6130"/>
                </a:solidFill>
                <a:latin typeface="Arial"/>
                <a:cs typeface="Arial"/>
              </a:rPr>
              <a:t>Semana</a:t>
            </a:r>
            <a:r>
              <a:rPr lang="en-US" sz="2400" dirty="0" smtClean="0">
                <a:solidFill>
                  <a:srgbClr val="1A6130"/>
                </a:solidFill>
                <a:latin typeface="Arial"/>
                <a:cs typeface="Arial"/>
              </a:rPr>
              <a:t> 3 / </a:t>
            </a:r>
            <a:r>
              <a:rPr lang="en-US" sz="2400" dirty="0" err="1" smtClean="0">
                <a:solidFill>
                  <a:srgbClr val="1A6130"/>
                </a:solidFill>
                <a:latin typeface="Arial"/>
                <a:cs typeface="Arial"/>
              </a:rPr>
              <a:t>Sesión</a:t>
            </a:r>
            <a:r>
              <a:rPr lang="en-US" sz="2400" dirty="0" smtClean="0">
                <a:solidFill>
                  <a:srgbClr val="1A6130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rgbClr val="1A6130"/>
                </a:solidFill>
                <a:latin typeface="Arial"/>
                <a:cs typeface="Arial"/>
              </a:rPr>
              <a:t>6</a:t>
            </a:r>
            <a:r>
              <a:rPr lang="en-US" sz="2400" dirty="0" smtClean="0">
                <a:solidFill>
                  <a:srgbClr val="1A6130"/>
                </a:solidFill>
                <a:latin typeface="Arial"/>
                <a:cs typeface="Arial"/>
              </a:rPr>
              <a:t/>
            </a:r>
            <a:br>
              <a:rPr lang="en-US" sz="2400" dirty="0" smtClean="0">
                <a:solidFill>
                  <a:srgbClr val="1A6130"/>
                </a:solidFill>
                <a:latin typeface="Arial"/>
                <a:cs typeface="Arial"/>
              </a:rPr>
            </a:br>
            <a:endParaRPr lang="en-US" sz="24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sp>
          <p:nvSpPr>
            <p:cNvPr id="7" name="Rectangle 6"/>
            <p:cNvSpPr/>
            <p:nvPr/>
          </p:nvSpPr>
          <p:spPr>
            <a:xfrm>
              <a:off x="0" y="6475802"/>
              <a:ext cx="9144000" cy="382198"/>
            </a:xfrm>
            <a:prstGeom prst="rect">
              <a:avLst/>
            </a:prstGeom>
            <a:solidFill>
              <a:srgbClr val="1A613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ction Button: Home 7">
              <a:hlinkClick r:id="" action="ppaction://hlinkshowjump?jump=firstslide" highlightClick="1"/>
            </p:cNvPr>
            <p:cNvSpPr/>
            <p:nvPr/>
          </p:nvSpPr>
          <p:spPr>
            <a:xfrm>
              <a:off x="105805" y="6516194"/>
              <a:ext cx="304432" cy="304432"/>
            </a:xfrm>
            <a:prstGeom prst="actionButtonHom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Action Button: Forward or Next 8">
              <a:hlinkClick r:id="" action="ppaction://hlinkshowjump?jump=nextslide" highlightClick="1"/>
            </p:cNvPr>
            <p:cNvSpPr/>
            <p:nvPr/>
          </p:nvSpPr>
          <p:spPr>
            <a:xfrm>
              <a:off x="8618553" y="6522842"/>
              <a:ext cx="284063" cy="284063"/>
            </a:xfrm>
            <a:prstGeom prst="actionButtonForwardNex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" name="Action Button: Back or Previous 9">
              <a:hlinkClick r:id="" action="ppaction://hlinkshowjump?jump=previousslide" highlightClick="1"/>
            </p:cNvPr>
            <p:cNvSpPr/>
            <p:nvPr/>
          </p:nvSpPr>
          <p:spPr>
            <a:xfrm>
              <a:off x="8161093" y="6522842"/>
              <a:ext cx="284063" cy="284063"/>
            </a:xfrm>
            <a:prstGeom prst="actionButtonBackPreviou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961813" y="2419350"/>
            <a:ext cx="7199280" cy="223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Objetivo de la sesión:</a:t>
            </a:r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Propiciar estrategias de manejo de la documentación académica.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Describir algunas técnicas de organización de la información que  permitan crear un estilo propio de vida académica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9"/>
          <p:cNvSpPr/>
          <p:nvPr/>
        </p:nvSpPr>
        <p:spPr>
          <a:xfrm>
            <a:off x="1831335" y="4896717"/>
            <a:ext cx="53329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 b="1" i="1" dirty="0">
                <a:solidFill>
                  <a:schemeClr val="bg1"/>
                </a:solidFill>
              </a:rPr>
              <a:t>Vamos para la </a:t>
            </a:r>
            <a:r>
              <a:rPr lang="es-ES" sz="1000" b="1" i="1" dirty="0" smtClean="0">
                <a:solidFill>
                  <a:schemeClr val="bg1"/>
                </a:solidFill>
              </a:rPr>
              <a:t>Universidad</a:t>
            </a:r>
            <a:r>
              <a:rPr lang="es-ES" sz="1000" b="1" dirty="0">
                <a:solidFill>
                  <a:schemeClr val="bg1"/>
                </a:solidFill>
              </a:rPr>
              <a:t> |</a:t>
            </a:r>
            <a:r>
              <a:rPr lang="es-ES" sz="1000" b="1" i="1" dirty="0">
                <a:solidFill>
                  <a:schemeClr val="bg1"/>
                </a:solidFill>
              </a:rPr>
              <a:t> </a:t>
            </a:r>
            <a:r>
              <a:rPr lang="es-ES" sz="1000" b="1" dirty="0" smtClean="0">
                <a:solidFill>
                  <a:schemeClr val="bg1"/>
                </a:solidFill>
              </a:rPr>
              <a:t>Gobernación </a:t>
            </a:r>
            <a:r>
              <a:rPr lang="es-ES" sz="1000" b="1" dirty="0">
                <a:solidFill>
                  <a:schemeClr val="bg1"/>
                </a:solidFill>
              </a:rPr>
              <a:t>de Antioquia – Universidad de Antioquia</a:t>
            </a:r>
            <a:endParaRPr lang="es-ES_tradnl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Contenido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88" y="0"/>
            <a:ext cx="499012" cy="439606"/>
          </a:xfrm>
          <a:prstGeom prst="rect">
            <a:avLst/>
          </a:prstGeom>
        </p:spPr>
      </p:pic>
      <p:sp>
        <p:nvSpPr>
          <p:cNvPr id="11" name="CuadroTexto 9"/>
          <p:cNvSpPr txBox="1"/>
          <p:nvPr/>
        </p:nvSpPr>
        <p:spPr>
          <a:xfrm>
            <a:off x="943959" y="1487627"/>
            <a:ext cx="7262199" cy="303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Para reconocer al autor por su trabajo.</a:t>
            </a:r>
          </a:p>
          <a:p>
            <a:pPr algn="just">
              <a:lnSpc>
                <a:spcPct val="120000"/>
              </a:lnSpc>
            </a:pP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Para argumentar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o referir a las fuentes en las que está fundamentado el trabajo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CO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Para otorgar credibilidad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trabajo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evitar el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plagio.</a:t>
            </a:r>
          </a:p>
        </p:txBody>
      </p:sp>
      <p:sp>
        <p:nvSpPr>
          <p:cNvPr id="13" name="Rectángulo 17"/>
          <p:cNvSpPr/>
          <p:nvPr/>
        </p:nvSpPr>
        <p:spPr>
          <a:xfrm>
            <a:off x="943959" y="717753"/>
            <a:ext cx="66749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2000" b="1" dirty="0" err="1" smtClean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2000" b="1" dirty="0" smtClean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US" sz="2000" b="1" dirty="0" smtClean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citar</a:t>
            </a:r>
            <a:r>
              <a:rPr lang="en-US" sz="2000" b="1" dirty="0" smtClean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solidFill>
                <a:srgbClr val="87B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33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Actividad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>
                      <a:lumMod val="50000"/>
                    </a:prst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>
                      <a:lumMod val="50000"/>
                    </a:prst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>
                      <a:lumMod val="50000"/>
                    </a:prst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prstClr val="white"/>
                  </a:solidFill>
                </a:rPr>
                <a:t>Vamos para la Universidad</a:t>
              </a:r>
              <a:r>
                <a:rPr lang="es-ES" sz="1000" b="1" dirty="0">
                  <a:solidFill>
                    <a:prstClr val="white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79" y="0"/>
            <a:ext cx="544739" cy="479889"/>
          </a:xfrm>
          <a:prstGeom prst="rect">
            <a:avLst/>
          </a:prstGeom>
        </p:spPr>
      </p:pic>
      <p:sp>
        <p:nvSpPr>
          <p:cNvPr id="13" name="Título 3"/>
          <p:cNvSpPr txBox="1">
            <a:spLocks/>
          </p:cNvSpPr>
          <p:nvPr/>
        </p:nvSpPr>
        <p:spPr>
          <a:xfrm>
            <a:off x="1600473" y="239942"/>
            <a:ext cx="5923006" cy="995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 smtClean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</a:t>
            </a:r>
            <a:r>
              <a:rPr lang="en-US" sz="2000" b="1" dirty="0" smtClean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b="1" dirty="0" err="1" smtClean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citas</a:t>
            </a:r>
            <a:r>
              <a:rPr lang="en-US" sz="2000" dirty="0" smtClean="0">
                <a:solidFill>
                  <a:srgbClr val="1A6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rgbClr val="1A613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arcador de texto 4"/>
          <p:cNvSpPr txBox="1">
            <a:spLocks/>
          </p:cNvSpPr>
          <p:nvPr/>
        </p:nvSpPr>
        <p:spPr>
          <a:xfrm>
            <a:off x="791882" y="1055988"/>
            <a:ext cx="1143001" cy="465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MX" sz="2000" b="1" dirty="0" smtClean="0">
                <a:solidFill>
                  <a:prstClr val="black"/>
                </a:solidFill>
              </a:rPr>
              <a:t>Literales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17" name="Marcador de contenido 5"/>
          <p:cNvSpPr>
            <a:spLocks noGrp="1"/>
          </p:cNvSpPr>
          <p:nvPr>
            <p:ph sz="half" idx="4294967295"/>
          </p:nvPr>
        </p:nvSpPr>
        <p:spPr>
          <a:xfrm>
            <a:off x="791882" y="1501071"/>
            <a:ext cx="7747000" cy="297578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dirty="0" smtClean="0">
                <a:latin typeface="Arial"/>
                <a:cs typeface="Arial"/>
              </a:rPr>
              <a:t>Son textuales y van entrecomilladas y la cita va entre paréntesis indicando el </a:t>
            </a:r>
            <a:r>
              <a:rPr lang="es-ES" sz="2000" dirty="0">
                <a:latin typeface="Arial"/>
                <a:cs typeface="Arial"/>
              </a:rPr>
              <a:t>apellido del </a:t>
            </a:r>
            <a:r>
              <a:rPr lang="es-ES" sz="2000" dirty="0" smtClean="0">
                <a:latin typeface="Arial"/>
                <a:cs typeface="Arial"/>
              </a:rPr>
              <a:t>autor, </a:t>
            </a:r>
            <a:r>
              <a:rPr lang="es-ES" sz="2000" dirty="0">
                <a:latin typeface="Arial"/>
                <a:cs typeface="Arial"/>
              </a:rPr>
              <a:t>el año y la página o páginas de la/s que se ha extraído dicho texto. </a:t>
            </a:r>
            <a:endParaRPr lang="es-ES" sz="2000" dirty="0" smtClean="0">
              <a:latin typeface="Arial"/>
              <a:cs typeface="Arial"/>
            </a:endParaRPr>
          </a:p>
          <a:p>
            <a:pPr marL="0" indent="0" algn="just">
              <a:buNone/>
            </a:pPr>
            <a:endParaRPr lang="es-ES" sz="2000" dirty="0" smtClean="0">
              <a:latin typeface="Arial"/>
              <a:cs typeface="Arial"/>
            </a:endParaRPr>
          </a:p>
          <a:p>
            <a:pPr marL="0" indent="0" algn="just">
              <a:buNone/>
            </a:pPr>
            <a:r>
              <a:rPr lang="es-ES" sz="2000" dirty="0" smtClean="0">
                <a:latin typeface="Arial"/>
                <a:cs typeface="Arial"/>
              </a:rPr>
              <a:t>"</a:t>
            </a:r>
            <a:r>
              <a:rPr lang="es-ES" sz="2000" dirty="0">
                <a:latin typeface="Arial"/>
                <a:cs typeface="Arial"/>
              </a:rPr>
              <a:t>por educación a distancia entendemos (...) contacto ocasional con otros estudiantes" (</a:t>
            </a:r>
            <a:r>
              <a:rPr lang="es-ES" sz="2000" dirty="0" err="1">
                <a:latin typeface="Arial"/>
                <a:cs typeface="Arial"/>
              </a:rPr>
              <a:t>Rowntree</a:t>
            </a:r>
            <a:r>
              <a:rPr lang="es-ES" sz="2000" dirty="0">
                <a:latin typeface="Arial"/>
                <a:cs typeface="Arial"/>
              </a:rPr>
              <a:t>, 1986, 16</a:t>
            </a:r>
            <a:r>
              <a:rPr lang="es-ES" sz="2000" dirty="0" smtClean="0">
                <a:latin typeface="Arial"/>
                <a:cs typeface="Arial"/>
              </a:rPr>
              <a:t>)”.</a:t>
            </a:r>
            <a:endParaRPr lang="es-E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40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Actividad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>
                      <a:lumMod val="50000"/>
                    </a:prst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>
                      <a:lumMod val="50000"/>
                    </a:prst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>
                      <a:lumMod val="50000"/>
                    </a:prst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prstClr val="white"/>
                  </a:solidFill>
                </a:rPr>
                <a:t>Vamos para la Universidad</a:t>
              </a:r>
              <a:r>
                <a:rPr lang="es-ES" sz="1000" b="1" dirty="0">
                  <a:solidFill>
                    <a:prstClr val="white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79" y="0"/>
            <a:ext cx="544739" cy="479889"/>
          </a:xfrm>
          <a:prstGeom prst="rect">
            <a:avLst/>
          </a:prstGeom>
        </p:spPr>
      </p:pic>
      <p:sp>
        <p:nvSpPr>
          <p:cNvPr id="18" name="Marcador de texto 6"/>
          <p:cNvSpPr txBox="1">
            <a:spLocks/>
          </p:cNvSpPr>
          <p:nvPr/>
        </p:nvSpPr>
        <p:spPr>
          <a:xfrm>
            <a:off x="278588" y="1088502"/>
            <a:ext cx="2660651" cy="61901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MX" sz="2000" b="1" dirty="0" smtClean="0">
                <a:solidFill>
                  <a:prstClr val="black"/>
                </a:solidFill>
              </a:rPr>
              <a:t>No literales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19" name="Marcador de contenido 7"/>
          <p:cNvSpPr>
            <a:spLocks noGrp="1"/>
          </p:cNvSpPr>
          <p:nvPr>
            <p:ph sz="quarter" idx="4294967295"/>
          </p:nvPr>
        </p:nvSpPr>
        <p:spPr>
          <a:xfrm>
            <a:off x="933820" y="1575777"/>
            <a:ext cx="7444097" cy="2773790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es-ES" sz="2000" dirty="0" smtClean="0">
                <a:latin typeface="Arial"/>
                <a:cs typeface="Arial"/>
              </a:rPr>
              <a:t>Hace un resumen o parafraseo de las </a:t>
            </a:r>
            <a:r>
              <a:rPr lang="es-ES" sz="2000" dirty="0">
                <a:latin typeface="Arial"/>
                <a:cs typeface="Arial"/>
              </a:rPr>
              <a:t>ideas del autor </a:t>
            </a:r>
            <a:r>
              <a:rPr lang="es-ES" sz="2000" dirty="0" smtClean="0">
                <a:latin typeface="Arial"/>
                <a:cs typeface="Arial"/>
              </a:rPr>
              <a:t>con </a:t>
            </a:r>
            <a:r>
              <a:rPr lang="es-ES" sz="2000" dirty="0">
                <a:latin typeface="Arial"/>
                <a:cs typeface="Arial"/>
              </a:rPr>
              <a:t>las propias </a:t>
            </a:r>
            <a:r>
              <a:rPr lang="es-ES" sz="2000" dirty="0" smtClean="0">
                <a:latin typeface="Arial"/>
                <a:cs typeface="Arial"/>
              </a:rPr>
              <a:t>palabras y la cita va entre paréntesis</a:t>
            </a:r>
            <a:r>
              <a:rPr lang="es-ES" sz="2000" dirty="0">
                <a:latin typeface="Arial"/>
                <a:cs typeface="Arial"/>
              </a:rPr>
              <a:t>, indicando el apellido del autor y el año, separados por una </a:t>
            </a:r>
            <a:r>
              <a:rPr lang="es-ES" sz="2000" dirty="0" smtClean="0">
                <a:latin typeface="Arial"/>
                <a:cs typeface="Arial"/>
              </a:rPr>
              <a:t>coma.</a:t>
            </a:r>
          </a:p>
          <a:p>
            <a:pPr marL="0" indent="0" algn="just">
              <a:buNone/>
            </a:pPr>
            <a:endParaRPr lang="es-ES" sz="2000" dirty="0">
              <a:latin typeface="Arial"/>
              <a:cs typeface="Arial"/>
            </a:endParaRPr>
          </a:p>
          <a:p>
            <a:pPr marL="0" indent="0" algn="just">
              <a:buNone/>
            </a:pP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>
                <a:latin typeface="Arial"/>
                <a:cs typeface="Arial"/>
              </a:rPr>
              <a:t>(Martínez, 2011</a:t>
            </a:r>
            <a:r>
              <a:rPr lang="es-ES" sz="2000" dirty="0" smtClean="0">
                <a:latin typeface="Arial"/>
                <a:cs typeface="Arial"/>
              </a:rPr>
              <a:t>)</a:t>
            </a:r>
            <a:endParaRPr lang="es-ES" sz="2000" dirty="0">
              <a:latin typeface="Arial"/>
              <a:cs typeface="Arial"/>
            </a:endParaRPr>
          </a:p>
        </p:txBody>
      </p:sp>
      <p:sp>
        <p:nvSpPr>
          <p:cNvPr id="20" name="Título 3"/>
          <p:cNvSpPr txBox="1">
            <a:spLocks/>
          </p:cNvSpPr>
          <p:nvPr/>
        </p:nvSpPr>
        <p:spPr>
          <a:xfrm>
            <a:off x="1600473" y="239942"/>
            <a:ext cx="5923006" cy="995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 smtClean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</a:t>
            </a:r>
            <a:r>
              <a:rPr lang="en-US" sz="2000" b="1" dirty="0" smtClean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b="1" dirty="0" err="1" smtClean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citas</a:t>
            </a:r>
            <a:r>
              <a:rPr lang="en-US" sz="2000" dirty="0" smtClean="0">
                <a:solidFill>
                  <a:srgbClr val="1A6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rgbClr val="1A613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74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Actividad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>
                      <a:lumMod val="50000"/>
                    </a:prst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>
                      <a:lumMod val="50000"/>
                    </a:prst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>
                      <a:lumMod val="50000"/>
                    </a:prst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prstClr val="white"/>
                  </a:solidFill>
                </a:rPr>
                <a:t>Vamos para la Universidad</a:t>
              </a:r>
              <a:r>
                <a:rPr lang="es-ES" sz="1000" b="1" dirty="0">
                  <a:solidFill>
                    <a:prstClr val="white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79" y="0"/>
            <a:ext cx="544739" cy="479889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839959" y="1360049"/>
            <a:ext cx="746408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Tienen más de 40 palabras. </a:t>
            </a:r>
            <a:endParaRPr lang="es-ES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endParaRPr lang="es-E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debe escribir el fragmento de manera literal, sin comillas</a:t>
            </a:r>
            <a:r>
              <a:rPr lang="es-E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endParaRPr lang="es-E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escribe en un párrafo nuevo</a:t>
            </a:r>
            <a:r>
              <a:rPr lang="es-E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endParaRPr lang="es-E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Incluye un margen de cinco espacios tanto a la derecha como a la izquierda</a:t>
            </a:r>
            <a:r>
              <a:rPr lang="es-E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endParaRPr lang="es-E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debe incluir autor, año y página.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905564" y="851643"/>
            <a:ext cx="21034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 literal larga</a:t>
            </a:r>
          </a:p>
        </p:txBody>
      </p:sp>
    </p:spTree>
    <p:extLst>
      <p:ext uri="{BB962C8B-B14F-4D97-AF65-F5344CB8AC3E}">
        <p14:creationId xmlns:p14="http://schemas.microsoft.com/office/powerpoint/2010/main" val="1900557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Contenido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88" y="0"/>
            <a:ext cx="499012" cy="439606"/>
          </a:xfrm>
          <a:prstGeom prst="rect">
            <a:avLst/>
          </a:prstGeom>
        </p:spPr>
      </p:pic>
      <p:sp>
        <p:nvSpPr>
          <p:cNvPr id="11" name="Rectángulo 8"/>
          <p:cNvSpPr/>
          <p:nvPr/>
        </p:nvSpPr>
        <p:spPr>
          <a:xfrm>
            <a:off x="2160048" y="705344"/>
            <a:ext cx="4794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2000" b="1" dirty="0" err="1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plagio</a:t>
            </a:r>
            <a:endParaRPr lang="en-US" sz="2000" b="1" dirty="0">
              <a:solidFill>
                <a:srgbClr val="87B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9"/>
          <p:cNvSpPr txBox="1"/>
          <p:nvPr/>
        </p:nvSpPr>
        <p:spPr>
          <a:xfrm>
            <a:off x="625977" y="1353266"/>
            <a:ext cx="7819179" cy="303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Práctica que consiste en copiar obras ajenas, dándolas como propias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Puede ser una copia total o parcial de una obra o texto de otro autor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Ocurre tanto al tomar partes de libros como de la web: plagio cibernético.</a:t>
            </a:r>
          </a:p>
        </p:txBody>
      </p:sp>
    </p:spTree>
    <p:extLst>
      <p:ext uri="{BB962C8B-B14F-4D97-AF65-F5344CB8AC3E}">
        <p14:creationId xmlns:p14="http://schemas.microsoft.com/office/powerpoint/2010/main" val="25227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Contenido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88" y="0"/>
            <a:ext cx="499012" cy="439606"/>
          </a:xfrm>
          <a:prstGeom prst="rect">
            <a:avLst/>
          </a:prstGeom>
        </p:spPr>
      </p:pic>
      <p:sp>
        <p:nvSpPr>
          <p:cNvPr id="11" name="Rectángulo 8"/>
          <p:cNvSpPr/>
          <p:nvPr/>
        </p:nvSpPr>
        <p:spPr>
          <a:xfrm>
            <a:off x="2166684" y="697680"/>
            <a:ext cx="4794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Formas</a:t>
            </a:r>
            <a:r>
              <a:rPr lang="en-US" sz="2000" b="1" dirty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evitar</a:t>
            </a:r>
            <a:r>
              <a:rPr lang="en-US" sz="2000" b="1" dirty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2000" b="1" dirty="0" err="1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plagio</a:t>
            </a:r>
            <a:endParaRPr lang="en-US" sz="2000" b="1" dirty="0">
              <a:solidFill>
                <a:srgbClr val="87B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9"/>
          <p:cNvSpPr txBox="1"/>
          <p:nvPr/>
        </p:nvSpPr>
        <p:spPr>
          <a:xfrm>
            <a:off x="799374" y="1359995"/>
            <a:ext cx="78191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Citando adecuadamente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Parafraseando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Presentando listas de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</a:p>
        </p:txBody>
      </p:sp>
    </p:spTree>
    <p:extLst>
      <p:ext uri="{BB962C8B-B14F-4D97-AF65-F5344CB8AC3E}">
        <p14:creationId xmlns:p14="http://schemas.microsoft.com/office/powerpoint/2010/main" val="26799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Contenido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88" y="0"/>
            <a:ext cx="499012" cy="439606"/>
          </a:xfrm>
          <a:prstGeom prst="rect">
            <a:avLst/>
          </a:prstGeom>
        </p:spPr>
      </p:pic>
      <p:sp>
        <p:nvSpPr>
          <p:cNvPr id="11" name="Rectángulo 8"/>
          <p:cNvSpPr/>
          <p:nvPr/>
        </p:nvSpPr>
        <p:spPr>
          <a:xfrm>
            <a:off x="2174989" y="705344"/>
            <a:ext cx="4794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Bibliografía</a:t>
            </a:r>
            <a:endParaRPr lang="en-US" sz="2000" b="1" dirty="0">
              <a:solidFill>
                <a:srgbClr val="87B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9"/>
          <p:cNvSpPr txBox="1"/>
          <p:nvPr/>
        </p:nvSpPr>
        <p:spPr>
          <a:xfrm>
            <a:off x="799374" y="1359995"/>
            <a:ext cx="7819179" cy="155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Al final del trabajo recoge la información completa de las fuentes citadas en el texto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Se detallan en forma alfabética al final de un documento.</a:t>
            </a:r>
          </a:p>
        </p:txBody>
      </p:sp>
    </p:spTree>
    <p:extLst>
      <p:ext uri="{BB962C8B-B14F-4D97-AF65-F5344CB8AC3E}">
        <p14:creationId xmlns:p14="http://schemas.microsoft.com/office/powerpoint/2010/main" val="129884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Contenido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88" y="0"/>
            <a:ext cx="499012" cy="439606"/>
          </a:xfrm>
          <a:prstGeom prst="rect">
            <a:avLst/>
          </a:prstGeom>
        </p:spPr>
      </p:pic>
      <p:sp>
        <p:nvSpPr>
          <p:cNvPr id="11" name="Rectángulo 8"/>
          <p:cNvSpPr/>
          <p:nvPr/>
        </p:nvSpPr>
        <p:spPr>
          <a:xfrm>
            <a:off x="1050285" y="705344"/>
            <a:ext cx="47947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</a:t>
            </a:r>
            <a:endParaRPr lang="en-US" sz="2000" b="1" dirty="0">
              <a:solidFill>
                <a:srgbClr val="87B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solidFill>
                <a:srgbClr val="1A61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"/>
          <p:cNvPicPr>
            <a:picLocks noChangeAspect="1"/>
          </p:cNvPicPr>
          <p:nvPr/>
        </p:nvPicPr>
        <p:blipFill rotWithShape="1">
          <a:blip r:embed="rId3"/>
          <a:srcRect l="44126" t="31032" r="23253" b="29711"/>
          <a:stretch/>
        </p:blipFill>
        <p:spPr>
          <a:xfrm>
            <a:off x="1050285" y="1197273"/>
            <a:ext cx="3797290" cy="2569238"/>
          </a:xfrm>
          <a:prstGeom prst="rect">
            <a:avLst/>
          </a:prstGeom>
        </p:spPr>
      </p:pic>
      <p:sp>
        <p:nvSpPr>
          <p:cNvPr id="17" name="Rectángulo 2"/>
          <p:cNvSpPr/>
          <p:nvPr/>
        </p:nvSpPr>
        <p:spPr>
          <a:xfrm>
            <a:off x="4847575" y="3166347"/>
            <a:ext cx="26105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Tomado de: </a:t>
            </a:r>
            <a:r>
              <a:rPr lang="es-MX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</a:t>
            </a:r>
            <a:r>
              <a:rPr lang="es-MX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es-MX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ci2.es/objetos-de-aprendizaje/elaborando-referencias-bibliograficas</a:t>
            </a:r>
            <a:r>
              <a:rPr lang="es-MX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1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10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Contenido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88" y="0"/>
            <a:ext cx="499012" cy="439606"/>
          </a:xfrm>
          <a:prstGeom prst="rect">
            <a:avLst/>
          </a:prstGeom>
        </p:spPr>
      </p:pic>
      <p:sp>
        <p:nvSpPr>
          <p:cNvPr id="11" name="Rectángulo 8"/>
          <p:cNvSpPr/>
          <p:nvPr/>
        </p:nvSpPr>
        <p:spPr>
          <a:xfrm>
            <a:off x="2145117" y="585500"/>
            <a:ext cx="47947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Estilos</a:t>
            </a:r>
            <a:r>
              <a:rPr lang="en-US" sz="2000" b="1" dirty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b="1" dirty="0" err="1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elaboración</a:t>
            </a:r>
            <a:endParaRPr lang="en-US" sz="2000" b="1" dirty="0">
              <a:solidFill>
                <a:srgbClr val="87B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solidFill>
                <a:srgbClr val="1A61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9"/>
          <p:cNvSpPr txBox="1"/>
          <p:nvPr/>
        </p:nvSpPr>
        <p:spPr>
          <a:xfrm>
            <a:off x="799373" y="1169495"/>
            <a:ext cx="7819179" cy="303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Normas ICONTEC: Instituto Colombiano de Normas Técnicas y Certificación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Normas Vancouver: relacionadas con las ciencias de la salud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Normas APA: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Psychological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	establece el formato para todo tipo de citas y 	documentos en 	psicología y ciencias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sociales. 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11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Contenido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88" y="0"/>
            <a:ext cx="499012" cy="439606"/>
          </a:xfrm>
          <a:prstGeom prst="rect">
            <a:avLst/>
          </a:prstGeom>
        </p:spPr>
      </p:pic>
      <p:sp>
        <p:nvSpPr>
          <p:cNvPr id="11" name="Rectángulo 8"/>
          <p:cNvSpPr/>
          <p:nvPr/>
        </p:nvSpPr>
        <p:spPr>
          <a:xfrm>
            <a:off x="2152588" y="585500"/>
            <a:ext cx="47947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Estilos</a:t>
            </a:r>
            <a:r>
              <a:rPr lang="en-US" sz="2000" b="1" dirty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b="1" dirty="0" err="1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elaboración</a:t>
            </a:r>
            <a:endParaRPr lang="en-US" sz="2000" b="1" dirty="0">
              <a:solidFill>
                <a:srgbClr val="87B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solidFill>
                <a:srgbClr val="1A61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9"/>
          <p:cNvSpPr txBox="1"/>
          <p:nvPr/>
        </p:nvSpPr>
        <p:spPr>
          <a:xfrm>
            <a:off x="799373" y="1169495"/>
            <a:ext cx="7819179" cy="155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Existen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algunas diferencias entre uno u otro estilo que tiene que ver con el uso de mayúsculas o minúsculas en el autor, la posición del año de publicación, el formato del nombre de la publicación (en cursiva o subrayado), la inclusión o no de la fecha de publicación. </a:t>
            </a:r>
          </a:p>
        </p:txBody>
      </p:sp>
    </p:spTree>
    <p:extLst>
      <p:ext uri="{BB962C8B-B14F-4D97-AF65-F5344CB8AC3E}">
        <p14:creationId xmlns:p14="http://schemas.microsoft.com/office/powerpoint/2010/main" val="102138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0414" y="2089825"/>
            <a:ext cx="2622205" cy="556431"/>
          </a:xfrm>
        </p:spPr>
        <p:txBody>
          <a:bodyPr>
            <a:noAutofit/>
          </a:bodyPr>
          <a:lstStyle/>
          <a:p>
            <a:pPr algn="r"/>
            <a:r>
              <a:rPr lang="en-US" sz="3600" dirty="0" smtClean="0">
                <a:solidFill>
                  <a:srgbClr val="1A6130"/>
                </a:solidFill>
                <a:latin typeface="Arial"/>
                <a:cs typeface="Arial"/>
              </a:rPr>
              <a:t>Agenda</a:t>
            </a:r>
            <a:endParaRPr lang="en-US" sz="3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2" name="Imagen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70" y="964350"/>
            <a:ext cx="3649233" cy="32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Contenido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88" y="0"/>
            <a:ext cx="499012" cy="439606"/>
          </a:xfrm>
          <a:prstGeom prst="rect">
            <a:avLst/>
          </a:prstGeom>
        </p:spPr>
      </p:pic>
      <p:sp>
        <p:nvSpPr>
          <p:cNvPr id="11" name="Rectángulo 8"/>
          <p:cNvSpPr/>
          <p:nvPr/>
        </p:nvSpPr>
        <p:spPr>
          <a:xfrm>
            <a:off x="2250435" y="585500"/>
            <a:ext cx="47947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</a:t>
            </a:r>
            <a:r>
              <a:rPr lang="en-US" sz="2000" b="1" dirty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APA</a:t>
            </a:r>
          </a:p>
          <a:p>
            <a:pPr algn="ctr"/>
            <a:endParaRPr lang="en-US" sz="2000" b="1" dirty="0">
              <a:solidFill>
                <a:srgbClr val="1A61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9"/>
          <p:cNvSpPr txBox="1"/>
          <p:nvPr/>
        </p:nvSpPr>
        <p:spPr>
          <a:xfrm>
            <a:off x="470855" y="1035024"/>
            <a:ext cx="4078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Márgenes: deben ser de 2.5 cm en toda la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hoja.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Sangría: cinco espacios en la primera línea de cada párrafo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Espaciado: texto a doble espacio y dos espacios entre párrafos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Letra: Times New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Roman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tamaño 12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Papel: tamaño carta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normas apa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321" y="964622"/>
            <a:ext cx="4283302" cy="351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9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Contenido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88" y="0"/>
            <a:ext cx="499012" cy="439606"/>
          </a:xfrm>
          <a:prstGeom prst="rect">
            <a:avLst/>
          </a:prstGeom>
        </p:spPr>
      </p:pic>
      <p:sp>
        <p:nvSpPr>
          <p:cNvPr id="13" name="CuadroTexto 9"/>
          <p:cNvSpPr txBox="1"/>
          <p:nvPr/>
        </p:nvSpPr>
        <p:spPr>
          <a:xfrm>
            <a:off x="799373" y="1169495"/>
            <a:ext cx="7819179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Existen algunas diferencias entre uno u otro estilo que tiene que ver con el uso de mayúsculas o minúsculas en el autor, la posición del año de publicación, el formato del nombre de la publicación (en cursiva o subrayado), la inclusión o no de la fecha de publicación. </a:t>
            </a: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75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Contenido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88" y="0"/>
            <a:ext cx="499012" cy="439606"/>
          </a:xfrm>
          <a:prstGeom prst="rect">
            <a:avLst/>
          </a:prstGeom>
        </p:spPr>
      </p:pic>
      <p:pic>
        <p:nvPicPr>
          <p:cNvPr id="3" name="Picture 2" descr="ejemplo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114" y="114270"/>
            <a:ext cx="3842497" cy="46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1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Contenido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88" y="0"/>
            <a:ext cx="499012" cy="439606"/>
          </a:xfrm>
          <a:prstGeom prst="rect">
            <a:avLst/>
          </a:prstGeom>
        </p:spPr>
      </p:pic>
      <p:pic>
        <p:nvPicPr>
          <p:cNvPr id="13" name="Imagen 2"/>
          <p:cNvPicPr>
            <a:picLocks noChangeAspect="1"/>
          </p:cNvPicPr>
          <p:nvPr/>
        </p:nvPicPr>
        <p:blipFill rotWithShape="1">
          <a:blip r:embed="rId3"/>
          <a:srcRect l="3352" t="5728" r="8119" b="3751"/>
          <a:stretch/>
        </p:blipFill>
        <p:spPr>
          <a:xfrm>
            <a:off x="1831334" y="328706"/>
            <a:ext cx="5542867" cy="425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3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584" y="2099325"/>
            <a:ext cx="2167112" cy="556431"/>
          </a:xfrm>
        </p:spPr>
        <p:txBody>
          <a:bodyPr>
            <a:noAutofit/>
          </a:bodyPr>
          <a:lstStyle/>
          <a:p>
            <a:pPr algn="r"/>
            <a:r>
              <a:rPr lang="en-US" sz="3600" dirty="0" err="1" smtClean="0">
                <a:solidFill>
                  <a:srgbClr val="1A6130"/>
                </a:solidFill>
                <a:latin typeface="Arial"/>
                <a:cs typeface="Arial"/>
              </a:rPr>
              <a:t>Actividad</a:t>
            </a:r>
            <a:endParaRPr lang="en-US" sz="3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7" y="963658"/>
            <a:ext cx="3650804" cy="321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7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Actividad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79" y="0"/>
            <a:ext cx="544739" cy="47988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600814" y="735568"/>
            <a:ext cx="756027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Antes</a:t>
            </a:r>
            <a:r>
              <a:rPr lang="es-CO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Visualice y escuche el video 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Credibilidad de la información en Internet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 Carlos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Flores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teniendo en cuenta las preguntas propuestas: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68" y="2212414"/>
            <a:ext cx="3071414" cy="1596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3123946" y="3926728"/>
            <a:ext cx="27235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s-MX" sz="11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www.youtube.com/watch?v=knlBfv4qg_0</a:t>
            </a:r>
            <a:r>
              <a:rPr lang="es-MX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11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Actividad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79" y="0"/>
            <a:ext cx="544739" cy="47988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123747" y="1721696"/>
            <a:ext cx="68729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Por qué no es confiable la información en Internet?</a:t>
            </a:r>
          </a:p>
          <a:p>
            <a:pPr marL="342900" indent="-342900">
              <a:buFont typeface="Arial"/>
              <a:buChar char="•"/>
            </a:pPr>
            <a:endParaRPr lang="es-MX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Cuál es la fuente de este texto?</a:t>
            </a:r>
          </a:p>
          <a:p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92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Actividad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79" y="0"/>
            <a:ext cx="544739" cy="479889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839959" y="1132577"/>
            <a:ext cx="7464081" cy="3406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Leer 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el texto </a:t>
            </a:r>
            <a:r>
              <a:rPr lang="es-MX" sz="2000" i="1" dirty="0">
                <a:latin typeface="Arial" panose="020B0604020202020204" pitchFamily="34" charset="0"/>
                <a:cs typeface="Arial" panose="020B0604020202020204" pitchFamily="34" charset="0"/>
              </a:rPr>
              <a:t>Credibilidad de la información en </a:t>
            </a:r>
            <a:r>
              <a:rPr lang="es-MX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Internet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://reteducativa.blogspot.com.co/2008/08/credibilidad-de-la-informacin-en.html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y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realizar el siguiente ejercicio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1. Revisar qué tipo de citas utiliza el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texto.</a:t>
            </a:r>
          </a:p>
          <a:p>
            <a:pPr algn="just">
              <a:lnSpc>
                <a:spcPct val="120000"/>
              </a:lnSpc>
            </a:pPr>
            <a:endParaRPr lang="es-MX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2.Corregir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las citas bibliográficas para ajustarlas a las    </a:t>
            </a:r>
            <a:b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   normas APA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42878" y="709702"/>
            <a:ext cx="12394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Durante: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330190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Actividad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79" y="0"/>
            <a:ext cx="544739" cy="479889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839959" y="1132577"/>
            <a:ext cx="74640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Culminada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la revisión del documento y la corrección de las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citas bibliográficas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según las normas APA, realiza la bibliografía de este  texto, para lo cual se presenta la norma para hacerlo y los datos de los textos citados.</a:t>
            </a: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42878" y="709702"/>
            <a:ext cx="1340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Después: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3979507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Actividad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79" y="0"/>
            <a:ext cx="544739" cy="479889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839959" y="1399277"/>
            <a:ext cx="7464081" cy="1928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 cada tipo de fuente de información le corresponde un formato de referencia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Contiene elementos básicos del autor, el año de publicación, el título de la fuente, el lugar de publicación y la casa editorial.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976478" y="709702"/>
            <a:ext cx="34596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 </a:t>
            </a:r>
            <a:r>
              <a:rPr lang="es-MX" sz="2000" b="1" dirty="0" smtClean="0">
                <a:solidFill>
                  <a:srgbClr val="87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bibliográficas:</a:t>
            </a:r>
            <a:endParaRPr lang="es-CO" sz="2000" dirty="0">
              <a:solidFill>
                <a:srgbClr val="87B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92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0545" y="0"/>
            <a:ext cx="1112071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smtClean="0">
                <a:solidFill>
                  <a:srgbClr val="1A6130"/>
                </a:solidFill>
                <a:latin typeface="Arial"/>
                <a:cs typeface="Arial"/>
              </a:rPr>
              <a:t>Agenda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2" name="Imagen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761" y="21158"/>
            <a:ext cx="480332" cy="42314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660243" y="771642"/>
            <a:ext cx="7500850" cy="1928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20000"/>
              </a:lnSpc>
              <a:buAutoNum type="arabicPeriod"/>
            </a:pPr>
            <a:r>
              <a:rPr lang="es-CO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Indagación </a:t>
            </a:r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de saberes previos: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video “Fuentes de Información en Internet” (2’46”) y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ejercicio.</a:t>
            </a:r>
          </a:p>
          <a:p>
            <a:pPr marL="514350" indent="-514350" algn="just">
              <a:lnSpc>
                <a:spcPct val="120000"/>
              </a:lnSpc>
              <a:buAutoNum type="arabicPeriod"/>
            </a:pP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20000"/>
              </a:lnSpc>
              <a:buAutoNum type="arabicPeriod"/>
            </a:pPr>
            <a:r>
              <a:rPr lang="es-CO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presentación sobre la “Organización del material académico”.</a:t>
            </a:r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24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Actividad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79" y="0"/>
            <a:ext cx="544739" cy="479889"/>
          </a:xfrm>
          <a:prstGeom prst="rect">
            <a:avLst/>
          </a:prstGeom>
        </p:spPr>
      </p:pic>
      <p:sp>
        <p:nvSpPr>
          <p:cNvPr id="13" name="Marcador de texto 4"/>
          <p:cNvSpPr txBox="1">
            <a:spLocks/>
          </p:cNvSpPr>
          <p:nvPr/>
        </p:nvSpPr>
        <p:spPr>
          <a:xfrm>
            <a:off x="800748" y="102376"/>
            <a:ext cx="2021835" cy="511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ES" sz="2000" dirty="0"/>
          </a:p>
        </p:txBody>
      </p:sp>
      <p:sp>
        <p:nvSpPr>
          <p:cNvPr id="17" name="Marcador de texto 6"/>
          <p:cNvSpPr txBox="1">
            <a:spLocks/>
          </p:cNvSpPr>
          <p:nvPr/>
        </p:nvSpPr>
        <p:spPr>
          <a:xfrm>
            <a:off x="4570013" y="187539"/>
            <a:ext cx="1919836" cy="56274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ES" sz="2000" dirty="0"/>
          </a:p>
        </p:txBody>
      </p:sp>
      <p:sp>
        <p:nvSpPr>
          <p:cNvPr id="19" name="Marcador de texto 6"/>
          <p:cNvSpPr txBox="1">
            <a:spLocks/>
          </p:cNvSpPr>
          <p:nvPr/>
        </p:nvSpPr>
        <p:spPr>
          <a:xfrm>
            <a:off x="9293067" y="213118"/>
            <a:ext cx="1919836" cy="5115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2000" dirty="0"/>
          </a:p>
        </p:txBody>
      </p:sp>
      <p:sp>
        <p:nvSpPr>
          <p:cNvPr id="20" name="Marcador de contenido 7"/>
          <p:cNvSpPr txBox="1">
            <a:spLocks/>
          </p:cNvSpPr>
          <p:nvPr/>
        </p:nvSpPr>
        <p:spPr>
          <a:xfrm>
            <a:off x="7164329" y="1436657"/>
            <a:ext cx="3756211" cy="3460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000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247698"/>
              </p:ext>
            </p:extLst>
          </p:nvPr>
        </p:nvGraphicFramePr>
        <p:xfrm>
          <a:off x="1005324" y="769332"/>
          <a:ext cx="7297800" cy="33813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32600"/>
                <a:gridCol w="2432600"/>
                <a:gridCol w="2432600"/>
              </a:tblGrid>
              <a:tr h="34477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Libros</a:t>
                      </a:r>
                      <a:endParaRPr lang="es-E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Periódicas</a:t>
                      </a:r>
                      <a:endParaRPr lang="es-E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</a:t>
                      </a:r>
                      <a:endParaRPr lang="es-CO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036599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0000"/>
                        </a:lnSpc>
                        <a:buNone/>
                      </a:pPr>
                      <a:r>
                        <a:rPr lang="es-CO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Autor/es. (año). Título. Lugar de edición: Editorial</a:t>
                      </a:r>
                    </a:p>
                    <a:p>
                      <a:pPr marL="457200" indent="-457200" algn="just">
                        <a:lnSpc>
                          <a:spcPct val="110000"/>
                        </a:lnSpc>
                      </a:pPr>
                      <a:endParaRPr lang="es-CO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10000"/>
                        </a:lnSpc>
                        <a:buNone/>
                      </a:pPr>
                      <a:r>
                        <a:rPr lang="es-CO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Ardila, R. (1982). Psicología del aprendizaje. México: Siglo Veintiuno Editores.</a:t>
                      </a:r>
                      <a:endParaRPr lang="es-MX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0000"/>
                        </a:lnSpc>
                      </a:pPr>
                      <a:endParaRPr lang="es-E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0000"/>
                        </a:lnSpc>
                      </a:pPr>
                      <a:endParaRPr lang="es-CO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0000"/>
                        </a:lnSpc>
                        <a:buNone/>
                      </a:pPr>
                      <a:r>
                        <a:rPr lang="es-CO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Autor/es. (año). Título del artículo. Título de la revista, volumen. Páginas. </a:t>
                      </a:r>
                    </a:p>
                    <a:p>
                      <a:pPr marL="457200" indent="-457200" algn="just">
                        <a:lnSpc>
                          <a:spcPct val="110000"/>
                        </a:lnSpc>
                      </a:pPr>
                      <a:endParaRPr lang="es-CO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10000"/>
                        </a:lnSpc>
                        <a:buNone/>
                      </a:pPr>
                      <a:r>
                        <a:rPr lang="es-CO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Lorenzo-Escolar, Nieves. (2009). La ley de propiedad intelectual y su repercusión en la actividad de las bibliotecas. Revista Española de Documentación Científica, 32. 34-45.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0000"/>
                        </a:lnSpc>
                        <a:buNone/>
                      </a:pPr>
                      <a:r>
                        <a:rPr lang="es-CO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Autor/es. (año de la última actualización). Título. Fecha de consulta, dirección web </a:t>
                      </a:r>
                    </a:p>
                    <a:p>
                      <a:pPr marL="457200" indent="-457200" algn="just">
                        <a:lnSpc>
                          <a:spcPct val="110000"/>
                        </a:lnSpc>
                      </a:pPr>
                      <a:endParaRPr lang="es-CO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10000"/>
                        </a:lnSpc>
                        <a:buNone/>
                      </a:pPr>
                      <a:r>
                        <a:rPr lang="es-CO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Instituto Colombiano de Bienestar Familiar. (2012). Relaciones intrafamiliares. Consultada el 30 de octubre de 2012, en http://www.icbf.gov.co/portal/page/portal/PortalICBF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8046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Actividad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79" y="0"/>
            <a:ext cx="544739" cy="479889"/>
          </a:xfrm>
          <a:prstGeom prst="rect">
            <a:avLst/>
          </a:prstGeom>
        </p:spPr>
      </p:pic>
      <p:sp>
        <p:nvSpPr>
          <p:cNvPr id="13" name="Marcador de contenido 2"/>
          <p:cNvSpPr>
            <a:spLocks noGrp="1"/>
          </p:cNvSpPr>
          <p:nvPr>
            <p:ph idx="1"/>
          </p:nvPr>
        </p:nvSpPr>
        <p:spPr>
          <a:xfrm>
            <a:off x="833323" y="486258"/>
            <a:ext cx="4905605" cy="2294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000" b="1" dirty="0" smtClean="0">
                <a:latin typeface="Arial"/>
                <a:cs typeface="Arial"/>
              </a:rPr>
              <a:t>Textos citados:</a:t>
            </a:r>
          </a:p>
          <a:p>
            <a:pPr marL="0" indent="0">
              <a:buNone/>
            </a:pPr>
            <a:r>
              <a:rPr lang="es-MX" sz="2000" b="1" dirty="0" smtClean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endParaRPr lang="es-ES" sz="2000" b="1" dirty="0">
              <a:latin typeface="Arial"/>
              <a:cs typeface="Arial"/>
            </a:endParaRPr>
          </a:p>
        </p:txBody>
      </p:sp>
      <p:sp>
        <p:nvSpPr>
          <p:cNvPr id="16" name="Rectángulo 1"/>
          <p:cNvSpPr/>
          <p:nvPr/>
        </p:nvSpPr>
        <p:spPr>
          <a:xfrm>
            <a:off x="4773595" y="2380536"/>
            <a:ext cx="3611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La cita corresponde a la pág. 157</a:t>
            </a:r>
          </a:p>
        </p:txBody>
      </p:sp>
      <p:pic>
        <p:nvPicPr>
          <p:cNvPr id="17" name="Imagen 5"/>
          <p:cNvPicPr/>
          <p:nvPr/>
        </p:nvPicPr>
        <p:blipFill rotWithShape="1">
          <a:blip r:embed="rId3"/>
          <a:srcRect l="18010" t="17987" r="40681" b="21426"/>
          <a:stretch/>
        </p:blipFill>
        <p:spPr bwMode="auto">
          <a:xfrm>
            <a:off x="757123" y="988807"/>
            <a:ext cx="3538652" cy="3583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34754940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Actividad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79" y="0"/>
            <a:ext cx="544739" cy="479889"/>
          </a:xfrm>
          <a:prstGeom prst="rect">
            <a:avLst/>
          </a:prstGeom>
        </p:spPr>
      </p:pic>
      <p:sp>
        <p:nvSpPr>
          <p:cNvPr id="18" name="Marcador de contenido 2"/>
          <p:cNvSpPr>
            <a:spLocks noGrp="1"/>
          </p:cNvSpPr>
          <p:nvPr>
            <p:ph idx="1"/>
          </p:nvPr>
        </p:nvSpPr>
        <p:spPr>
          <a:xfrm>
            <a:off x="268297" y="2282714"/>
            <a:ext cx="3892822" cy="6193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1800" dirty="0" smtClean="0">
                <a:latin typeface="Arial"/>
                <a:cs typeface="Arial"/>
              </a:rPr>
              <a:t>Material hecho por Anahí </a:t>
            </a:r>
            <a:r>
              <a:rPr lang="es-ES" sz="1800" dirty="0" err="1" smtClean="0">
                <a:latin typeface="Arial"/>
                <a:cs typeface="Arial"/>
              </a:rPr>
              <a:t>Mansur</a:t>
            </a:r>
            <a:r>
              <a:rPr lang="es-ES" sz="1800" dirty="0" smtClean="0">
                <a:latin typeface="Arial"/>
                <a:cs typeface="Arial"/>
              </a:rPr>
              <a:t> para este posgrado.</a:t>
            </a:r>
          </a:p>
          <a:p>
            <a:pPr marL="0" indent="0">
              <a:buNone/>
            </a:pPr>
            <a:endParaRPr lang="es-ES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s-ES" sz="2000" dirty="0">
              <a:latin typeface="Arial"/>
              <a:cs typeface="Arial"/>
            </a:endParaRPr>
          </a:p>
        </p:txBody>
      </p:sp>
      <p:pic>
        <p:nvPicPr>
          <p:cNvPr id="19" name="Imagen 3"/>
          <p:cNvPicPr/>
          <p:nvPr/>
        </p:nvPicPr>
        <p:blipFill rotWithShape="1">
          <a:blip r:embed="rId3"/>
          <a:srcRect l="14683" t="5873" r="14298" b="4545"/>
          <a:stretch/>
        </p:blipFill>
        <p:spPr bwMode="auto">
          <a:xfrm>
            <a:off x="4424598" y="847725"/>
            <a:ext cx="4078251" cy="3381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20257779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Actividad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79" y="0"/>
            <a:ext cx="544739" cy="479889"/>
          </a:xfrm>
          <a:prstGeom prst="rect">
            <a:avLst/>
          </a:prstGeom>
        </p:spPr>
      </p:pic>
      <p:sp>
        <p:nvSpPr>
          <p:cNvPr id="18" name="Marcador de contenido 2"/>
          <p:cNvSpPr>
            <a:spLocks noGrp="1"/>
          </p:cNvSpPr>
          <p:nvPr>
            <p:ph idx="1"/>
          </p:nvPr>
        </p:nvSpPr>
        <p:spPr>
          <a:xfrm>
            <a:off x="610262" y="669553"/>
            <a:ext cx="4432385" cy="4639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>
                <a:latin typeface="Arial"/>
                <a:cs typeface="Arial"/>
              </a:rPr>
              <a:t>Página web de </a:t>
            </a:r>
            <a:r>
              <a:rPr lang="pt-BR" sz="2000" dirty="0" err="1">
                <a:latin typeface="Arial"/>
                <a:cs typeface="Arial"/>
              </a:rPr>
              <a:t>Pere</a:t>
            </a:r>
            <a:r>
              <a:rPr lang="pt-BR" sz="2000" dirty="0">
                <a:latin typeface="Arial"/>
                <a:cs typeface="Arial"/>
              </a:rPr>
              <a:t> </a:t>
            </a:r>
            <a:r>
              <a:rPr lang="pt-BR" sz="2000" dirty="0" err="1">
                <a:latin typeface="Arial"/>
                <a:cs typeface="Arial"/>
              </a:rPr>
              <a:t>Marquès</a:t>
            </a:r>
            <a:r>
              <a:rPr lang="pt-BR" sz="2000" dirty="0">
                <a:latin typeface="Arial"/>
                <a:cs typeface="Arial"/>
              </a:rPr>
              <a:t> </a:t>
            </a:r>
            <a:r>
              <a:rPr lang="pt-BR" sz="2000" dirty="0" err="1">
                <a:latin typeface="Arial"/>
                <a:cs typeface="Arial"/>
              </a:rPr>
              <a:t>Graells</a:t>
            </a:r>
            <a:endParaRPr lang="pt-BR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s-ES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s-ES" sz="2000" dirty="0">
              <a:latin typeface="Arial"/>
              <a:cs typeface="Arial"/>
            </a:endParaRPr>
          </a:p>
        </p:txBody>
      </p:sp>
      <p:pic>
        <p:nvPicPr>
          <p:cNvPr id="16" name="Marcador de contenido 3"/>
          <p:cNvPicPr>
            <a:picLocks/>
          </p:cNvPicPr>
          <p:nvPr/>
        </p:nvPicPr>
        <p:blipFill rotWithShape="1">
          <a:blip r:embed="rId3"/>
          <a:srcRect t="2589" b="4424"/>
          <a:stretch/>
        </p:blipFill>
        <p:spPr>
          <a:xfrm>
            <a:off x="2071669" y="1133474"/>
            <a:ext cx="509266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382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Actividad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79" y="0"/>
            <a:ext cx="544739" cy="479889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839959" y="1132577"/>
            <a:ext cx="7464081" cy="1928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Señale qué dificultades presenta el texto para la citación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Cómo considera que se debe referenciar la cita de cita y por qué es mejor ir a la fuente original.</a:t>
            </a:r>
          </a:p>
          <a:p>
            <a:pPr algn="just"/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42878" y="709702"/>
            <a:ext cx="10102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Cierre: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36964374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986" y="2287946"/>
            <a:ext cx="3251201" cy="556431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 smtClean="0">
                <a:solidFill>
                  <a:srgbClr val="1A6130"/>
                </a:solidFill>
                <a:latin typeface="Arial"/>
                <a:cs typeface="Arial"/>
              </a:rPr>
              <a:t>Actividad</a:t>
            </a:r>
            <a:r>
              <a:rPr lang="en-US" sz="3600" dirty="0" smtClean="0">
                <a:solidFill>
                  <a:srgbClr val="1A6130"/>
                </a:solidFill>
                <a:latin typeface="Arial"/>
                <a:cs typeface="Arial"/>
              </a:rPr>
              <a:t> de </a:t>
            </a:r>
            <a:r>
              <a:rPr lang="en-US" sz="3600" dirty="0" err="1" smtClean="0">
                <a:solidFill>
                  <a:srgbClr val="1A6130"/>
                </a:solidFill>
                <a:latin typeface="Arial"/>
                <a:cs typeface="Arial"/>
              </a:rPr>
              <a:t>profundización</a:t>
            </a:r>
            <a:endParaRPr lang="en-US" sz="3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pic>
        <p:nvPicPr>
          <p:cNvPr id="17" name="Marcador de contenido 1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48" y="1078955"/>
            <a:ext cx="3623876" cy="3192462"/>
          </a:xfrm>
        </p:spPr>
      </p:pic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3838106" y="3440420"/>
            <a:ext cx="47137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Visualizar video, leer texto y</a:t>
            </a:r>
          </a:p>
          <a:p>
            <a:pPr algn="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realizar ejercicios.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7190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CuadroTexto 2"/>
          <p:cNvSpPr txBox="1"/>
          <p:nvPr/>
        </p:nvSpPr>
        <p:spPr>
          <a:xfrm>
            <a:off x="966443" y="1109863"/>
            <a:ext cx="467980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Créditos </a:t>
            </a:r>
          </a:p>
          <a:p>
            <a:endParaRPr lang="es-MX" sz="1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Fotografías</a:t>
            </a:r>
            <a:r>
              <a:rPr lang="es-MX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Pregunta3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Autor: Pimkie. </a:t>
            </a:r>
            <a:r>
              <a:rPr lang="es-MX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En: </a:t>
            </a:r>
            <a:r>
              <a:rPr lang="es-MX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https://www.flickr.com/photos/pimkie_fotos/2759902856</a:t>
            </a:r>
            <a:r>
              <a:rPr lang="es-MX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es-MX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s-MX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49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0545" y="0"/>
            <a:ext cx="1112071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smtClean="0">
                <a:solidFill>
                  <a:srgbClr val="1A6130"/>
                </a:solidFill>
                <a:latin typeface="Arial"/>
                <a:cs typeface="Arial"/>
              </a:rPr>
              <a:t>Agenda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2" name="Imagen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761" y="21158"/>
            <a:ext cx="480332" cy="42314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21575" y="428549"/>
            <a:ext cx="7500850" cy="5139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CO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. Actividad central: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ejercicios sobre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citación de fuentes de información a partir de un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texto.</a:t>
            </a:r>
          </a:p>
          <a:p>
            <a:pPr algn="just">
              <a:lnSpc>
                <a:spcPct val="120000"/>
              </a:lnSpc>
            </a:pP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Lectura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del texto 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Credibilidad de la Información en Internet </a:t>
            </a: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Revisión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 citas y corrección de las mismas con base en las normas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Realización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 la bibliografía del texto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Resolución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 preguntas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4. Actividad de profundización: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realización de ejercicios de citación con   base en un video y un artículo. 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23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29" y="1092437"/>
            <a:ext cx="3649234" cy="32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7832" y="2365445"/>
            <a:ext cx="4120721" cy="556431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 smtClean="0">
                <a:solidFill>
                  <a:srgbClr val="1A6130"/>
                </a:solidFill>
                <a:latin typeface="Arial"/>
                <a:cs typeface="Arial"/>
              </a:rPr>
              <a:t>Activación</a:t>
            </a:r>
            <a:r>
              <a:rPr lang="en-US" sz="3600" dirty="0" smtClean="0">
                <a:solidFill>
                  <a:srgbClr val="1A6130"/>
                </a:solidFill>
                <a:latin typeface="Arial"/>
                <a:cs typeface="Arial"/>
              </a:rPr>
              <a:t> de</a:t>
            </a:r>
            <a:br>
              <a:rPr lang="en-US" sz="3600" dirty="0" smtClean="0">
                <a:solidFill>
                  <a:srgbClr val="1A6130"/>
                </a:solidFill>
                <a:latin typeface="Arial"/>
                <a:cs typeface="Arial"/>
              </a:rPr>
            </a:br>
            <a:r>
              <a:rPr lang="en-US" sz="3600" dirty="0" err="1" smtClean="0">
                <a:solidFill>
                  <a:srgbClr val="1A6130"/>
                </a:solidFill>
                <a:latin typeface="Arial"/>
                <a:cs typeface="Arial"/>
              </a:rPr>
              <a:t>saberes</a:t>
            </a:r>
            <a:r>
              <a:rPr lang="en-US" sz="3600" dirty="0" smtClean="0">
                <a:solidFill>
                  <a:srgbClr val="1A6130"/>
                </a:solidFill>
                <a:latin typeface="Arial"/>
                <a:cs typeface="Arial"/>
              </a:rPr>
              <a:t> </a:t>
            </a:r>
            <a:r>
              <a:rPr lang="en-US" sz="3600" dirty="0" err="1" smtClean="0">
                <a:solidFill>
                  <a:srgbClr val="1A6130"/>
                </a:solidFill>
                <a:latin typeface="Arial"/>
                <a:cs typeface="Arial"/>
              </a:rPr>
              <a:t>previos</a:t>
            </a:r>
            <a:endParaRPr lang="en-US" sz="3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24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641" y="0"/>
            <a:ext cx="3273976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Activación</a:t>
            </a:r>
            <a:r>
              <a:rPr lang="en-US" sz="1600" dirty="0" smtClean="0">
                <a:solidFill>
                  <a:srgbClr val="1A6130"/>
                </a:solidFill>
                <a:latin typeface="Arial"/>
                <a:cs typeface="Arial"/>
              </a:rPr>
              <a:t> de </a:t>
            </a:r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saberes</a:t>
            </a:r>
            <a:r>
              <a:rPr lang="en-US" sz="1600" dirty="0" smtClean="0">
                <a:solidFill>
                  <a:srgbClr val="1A6130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previos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641" y="67315"/>
            <a:ext cx="478800" cy="4218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019774" y="785071"/>
            <a:ext cx="71044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¿Cómo busca información en Internet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¿Cómo sabe si la información que busca en Internet es confiable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Visualice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y escuche el siguiente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video: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“Fuentes de información en Internet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39740"/>
            <a:ext cx="2723523" cy="1592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572000" y="4332588"/>
            <a:ext cx="27235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https://www.youtube.com/watch?v=f5OY9qr3tC4</a:t>
            </a:r>
            <a:endParaRPr lang="es-E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641" y="0"/>
            <a:ext cx="3273976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Activación</a:t>
            </a:r>
            <a:r>
              <a:rPr lang="en-US" sz="1600" dirty="0" smtClean="0">
                <a:solidFill>
                  <a:srgbClr val="1A6130"/>
                </a:solidFill>
                <a:latin typeface="Arial"/>
                <a:cs typeface="Arial"/>
              </a:rPr>
              <a:t> de </a:t>
            </a:r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saberes</a:t>
            </a:r>
            <a:r>
              <a:rPr lang="en-US" sz="1600" dirty="0" smtClean="0">
                <a:solidFill>
                  <a:srgbClr val="1A6130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previos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641" y="67315"/>
            <a:ext cx="478800" cy="4218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019774" y="785071"/>
            <a:ext cx="7104452" cy="1559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Realice el apareamiento, teniendo en cuenta qué registros le arrojaría una búsqueda avanzada con las palabras “Violencia contra la mujer”, según escriba la información en la siguiente tabla de búsqueda:</a:t>
            </a:r>
          </a:p>
        </p:txBody>
      </p:sp>
      <p:pic>
        <p:nvPicPr>
          <p:cNvPr id="16" name="15 Imagen"/>
          <p:cNvPicPr/>
          <p:nvPr/>
        </p:nvPicPr>
        <p:blipFill rotWithShape="1">
          <a:blip r:embed="rId3"/>
          <a:srcRect l="33990" t="16338" r="29120" b="39541"/>
          <a:stretch/>
        </p:blipFill>
        <p:spPr bwMode="auto">
          <a:xfrm>
            <a:off x="4069970" y="2108510"/>
            <a:ext cx="3117342" cy="2346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200669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641" y="0"/>
            <a:ext cx="3273976" cy="556431"/>
          </a:xfrm>
        </p:spPr>
        <p:txBody>
          <a:bodyPr>
            <a:noAutofit/>
          </a:bodyPr>
          <a:lstStyle/>
          <a:p>
            <a:pPr algn="r"/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Activación</a:t>
            </a:r>
            <a:r>
              <a:rPr lang="en-US" sz="1600" dirty="0" smtClean="0">
                <a:solidFill>
                  <a:srgbClr val="1A6130"/>
                </a:solidFill>
                <a:latin typeface="Arial"/>
                <a:cs typeface="Arial"/>
              </a:rPr>
              <a:t> de </a:t>
            </a:r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saberes</a:t>
            </a:r>
            <a:r>
              <a:rPr lang="en-US" sz="1600" dirty="0" smtClean="0">
                <a:solidFill>
                  <a:srgbClr val="1A6130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1A6130"/>
                </a:solidFill>
                <a:latin typeface="Arial"/>
                <a:cs typeface="Arial"/>
              </a:rPr>
              <a:t>previos</a:t>
            </a:r>
            <a:endParaRPr lang="en-US" sz="1600" dirty="0">
              <a:solidFill>
                <a:srgbClr val="1A613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856851"/>
            <a:ext cx="9144000" cy="286649"/>
            <a:chOff x="0" y="6475802"/>
            <a:chExt cx="9144000" cy="38219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75802"/>
              <a:ext cx="9144000" cy="382198"/>
              <a:chOff x="0" y="6475802"/>
              <a:chExt cx="9144000" cy="38219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75802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ction Button: Home 7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105805" y="6516194"/>
                <a:ext cx="304432" cy="304432"/>
              </a:xfrm>
              <a:prstGeom prst="actionButtonHo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Action Button: Forward or Next 8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618553" y="6522842"/>
                <a:ext cx="284063" cy="284063"/>
              </a:xfrm>
              <a:prstGeom prst="actionButtonForwardNex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Action Button: Back or Previous 9">
                <a:hlinkClick r:id="" action="ppaction://hlinkshowjump?jump=previousslide" highlightClick="1"/>
              </p:cNvPr>
              <p:cNvSpPr/>
              <p:nvPr/>
            </p:nvSpPr>
            <p:spPr>
              <a:xfrm>
                <a:off x="8161093" y="6522842"/>
                <a:ext cx="284063" cy="284063"/>
              </a:xfrm>
              <a:prstGeom prst="actionButtonBackPreviou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831335" y="6528957"/>
              <a:ext cx="5332994" cy="328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i="1" dirty="0">
                  <a:solidFill>
                    <a:schemeClr val="bg1"/>
                  </a:solidFill>
                </a:rPr>
                <a:t>Vamos para la Universidad</a:t>
              </a:r>
              <a:r>
                <a:rPr lang="es-ES" sz="1000" b="1" dirty="0">
                  <a:solidFill>
                    <a:schemeClr val="bg1"/>
                  </a:solidFill>
                </a:rPr>
                <a:t> ¡ Gobernación de Antioquia – Universidad de Antioquia</a:t>
              </a:r>
              <a:endParaRPr lang="es-ES_tradnl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641" y="67315"/>
            <a:ext cx="478800" cy="421800"/>
          </a:xfrm>
          <a:prstGeom prst="rect">
            <a:avLst/>
          </a:prstGeom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024658"/>
              </p:ext>
            </p:extLst>
          </p:nvPr>
        </p:nvGraphicFramePr>
        <p:xfrm>
          <a:off x="1105617" y="1271905"/>
          <a:ext cx="7197507" cy="3084576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2140142"/>
                <a:gridCol w="5057365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1° Todas las palabras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lvl="0" indent="-2286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es-E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Artículos con las palabras </a:t>
                      </a:r>
                      <a:r>
                        <a:rPr lang="es-ES" sz="1600" b="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violencia</a:t>
                      </a:r>
                      <a:r>
                        <a:rPr lang="es-E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 </a:t>
                      </a:r>
                      <a:r>
                        <a:rPr lang="es-ES" sz="1600" b="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</a:t>
                      </a:r>
                      <a:r>
                        <a:rPr lang="es-E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 </a:t>
                      </a:r>
                      <a:r>
                        <a:rPr lang="es-ES" sz="1600" b="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  <a:r>
                        <a:rPr lang="es-E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 </a:t>
                      </a:r>
                      <a:r>
                        <a:rPr lang="es-ES" sz="1600" b="0" u="sng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mujer</a:t>
                      </a:r>
                    </a:p>
                    <a:p>
                      <a:pPr marL="228600" lvl="0" indent="-2286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endParaRPr lang="es-E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2° Frase exacta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</a:t>
                      </a:r>
                      <a:r>
                        <a:rPr lang="es-ES" sz="1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Artículos </a:t>
                      </a:r>
                      <a:r>
                        <a:rPr lang="es-E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las palabras </a:t>
                      </a:r>
                      <a:r>
                        <a:rPr lang="es-ES" sz="16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violencia</a:t>
                      </a:r>
                      <a:r>
                        <a:rPr lang="es-E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</a:t>
                      </a:r>
                      <a:r>
                        <a:rPr lang="es-ES" sz="16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</a:t>
                      </a:r>
                      <a:r>
                        <a:rPr lang="es-E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</a:t>
                      </a:r>
                      <a:r>
                        <a:rPr lang="es-ES" sz="16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  <a:r>
                        <a:rPr lang="es-E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</a:t>
                      </a:r>
                      <a:r>
                        <a:rPr lang="es-ES" sz="16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mujer </a:t>
                      </a:r>
                      <a:r>
                        <a:rPr lang="es-E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cualquier </a:t>
                      </a:r>
                      <a:r>
                        <a:rPr lang="es-E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orden</a:t>
                      </a: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3° Al menos una de las palabras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c)Artículos </a:t>
                      </a:r>
                      <a:r>
                        <a:rPr lang="es-E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 no tengan las palabras </a:t>
                      </a:r>
                      <a:r>
                        <a:rPr lang="es-ES" sz="16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violencia</a:t>
                      </a:r>
                      <a:r>
                        <a:rPr lang="es-E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</a:t>
                      </a:r>
                      <a:r>
                        <a:rPr lang="es-ES" sz="16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</a:t>
                      </a:r>
                      <a:r>
                        <a:rPr lang="es-E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</a:t>
                      </a:r>
                      <a:r>
                        <a:rPr lang="es-ES" sz="16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  <a:r>
                        <a:rPr lang="es-E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</a:t>
                      </a:r>
                      <a:r>
                        <a:rPr lang="es-ES" sz="1600" u="sng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mujer</a:t>
                      </a: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4° Sin las palabras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d) Artículos </a:t>
                      </a:r>
                      <a:r>
                        <a:rPr lang="es-E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sobre </a:t>
                      </a:r>
                      <a:r>
                        <a:rPr lang="es-ES" sz="16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violencia contra la </a:t>
                      </a:r>
                      <a:r>
                        <a:rPr lang="es-ES" sz="1600" u="sng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mujer</a:t>
                      </a: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415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2064</Words>
  <Application>Microsoft Office PowerPoint</Application>
  <PresentationFormat>Presentación en pantalla (16:9)</PresentationFormat>
  <Paragraphs>282</Paragraphs>
  <Slides>46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0" baseType="lpstr">
      <vt:lpstr>Arial</vt:lpstr>
      <vt:lpstr>Arial </vt:lpstr>
      <vt:lpstr>Calibri</vt:lpstr>
      <vt:lpstr>Office Theme</vt:lpstr>
      <vt:lpstr>Presentación de PowerPoint</vt:lpstr>
      <vt:lpstr>Organización del material académico Semana 3 / Sesión 6 </vt:lpstr>
      <vt:lpstr>Agenda</vt:lpstr>
      <vt:lpstr>Agenda</vt:lpstr>
      <vt:lpstr>Agenda</vt:lpstr>
      <vt:lpstr>Activación de saberes previos</vt:lpstr>
      <vt:lpstr>Activación de saberes previos</vt:lpstr>
      <vt:lpstr>Activación de saberes previos</vt:lpstr>
      <vt:lpstr>Activación de saberes previos</vt:lpstr>
      <vt:lpstr>Activación de saberes previos</vt:lpstr>
      <vt:lpstr>Contenido</vt:lpstr>
      <vt:lpstr>Contenido</vt:lpstr>
      <vt:lpstr>Contenido</vt:lpstr>
      <vt:lpstr>Contenido</vt:lpstr>
      <vt:lpstr>Contenido</vt:lpstr>
      <vt:lpstr>Contenido</vt:lpstr>
      <vt:lpstr>Contenido</vt:lpstr>
      <vt:lpstr>Contenido</vt:lpstr>
      <vt:lpstr>Contenido</vt:lpstr>
      <vt:lpstr>Contenido</vt:lpstr>
      <vt:lpstr>Actividad</vt:lpstr>
      <vt:lpstr>Actividad</vt:lpstr>
      <vt:lpstr>Actividad</vt:lpstr>
      <vt:lpstr>Contenido</vt:lpstr>
      <vt:lpstr>Contenido</vt:lpstr>
      <vt:lpstr>Contenido</vt:lpstr>
      <vt:lpstr>Contenido</vt:lpstr>
      <vt:lpstr>Contenido</vt:lpstr>
      <vt:lpstr>Contenido</vt:lpstr>
      <vt:lpstr>Contenido</vt:lpstr>
      <vt:lpstr>Contenido</vt:lpstr>
      <vt:lpstr>Contenido</vt:lpstr>
      <vt:lpstr>Contenido</vt:lpstr>
      <vt:lpstr>Actividad</vt:lpstr>
      <vt:lpstr>Actividad</vt:lpstr>
      <vt:lpstr>Actividad</vt:lpstr>
      <vt:lpstr>Actividad</vt:lpstr>
      <vt:lpstr>Actividad</vt:lpstr>
      <vt:lpstr>Actividad</vt:lpstr>
      <vt:lpstr>Actividad</vt:lpstr>
      <vt:lpstr>Actividad</vt:lpstr>
      <vt:lpstr>Actividad</vt:lpstr>
      <vt:lpstr>Actividad</vt:lpstr>
      <vt:lpstr>Actividad</vt:lpstr>
      <vt:lpstr>Actividad de profundización</vt:lpstr>
      <vt:lpstr>Presentación de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Vamos pa la Universidad - 2015</dc:title>
  <dc:creator>Ude@</dc:creator>
  <cp:lastModifiedBy>Producción Ude@ - Ingeniería</cp:lastModifiedBy>
  <cp:revision>90</cp:revision>
  <dcterms:created xsi:type="dcterms:W3CDTF">2015-01-22T15:31:15Z</dcterms:created>
  <dcterms:modified xsi:type="dcterms:W3CDTF">2016-03-03T22:50:24Z</dcterms:modified>
</cp:coreProperties>
</file>