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7" r:id="rId4"/>
    <p:sldId id="264" r:id="rId5"/>
    <p:sldId id="317" r:id="rId6"/>
    <p:sldId id="261" r:id="rId7"/>
    <p:sldId id="265" r:id="rId8"/>
    <p:sldId id="304" r:id="rId9"/>
    <p:sldId id="263" r:id="rId10"/>
    <p:sldId id="266" r:id="rId11"/>
    <p:sldId id="260" r:id="rId12"/>
    <p:sldId id="267" r:id="rId13"/>
    <p:sldId id="288" r:id="rId14"/>
    <p:sldId id="300" r:id="rId15"/>
    <p:sldId id="301" r:id="rId16"/>
    <p:sldId id="289" r:id="rId17"/>
    <p:sldId id="262" r:id="rId18"/>
    <p:sldId id="29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400"/>
    <a:srgbClr val="14B460"/>
    <a:srgbClr val="339933"/>
    <a:srgbClr val="113E27"/>
    <a:srgbClr val="E23723"/>
    <a:srgbClr val="C34800"/>
    <a:srgbClr val="0CA1B3"/>
    <a:srgbClr val="1A6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66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FEB31-9D8E-F149-A752-D057602BAC8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99CE-FDC9-D042-AE27-ADC18463F1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99CE-FDC9-D042-AE27-ADC18463F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1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6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E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1A7B-D0A5-4548-A2B5-72D26DE637A5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624C-28B5-2249-9C68-91435BC185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8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al.ly/View/Index/571a73691561e90b083b64a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.scribd.com/doc/81330896/La-ventana-German-Sanchez-Espeso#scrib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quattrostagioni/636356245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tim23.wordpress.com/2008/02/25/textos-mal-cohesionado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59627" r="-396" b="-4"/>
          <a:stretch/>
        </p:blipFill>
        <p:spPr>
          <a:xfrm>
            <a:off x="-36513" y="0"/>
            <a:ext cx="9217026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36640" y="192532"/>
            <a:ext cx="3007360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1335" y="4896717"/>
            <a:ext cx="53329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1" dirty="0">
                <a:solidFill>
                  <a:schemeClr val="bg1"/>
                </a:solidFill>
              </a:rPr>
              <a:t>Vamos para la Universidad</a:t>
            </a:r>
            <a:r>
              <a:rPr lang="es-ES" sz="1000" b="1" dirty="0">
                <a:solidFill>
                  <a:schemeClr val="bg1"/>
                </a:solidFill>
              </a:rPr>
              <a:t> |</a:t>
            </a:r>
            <a:r>
              <a:rPr lang="es-ES" sz="1000" b="1" i="1" dirty="0">
                <a:solidFill>
                  <a:schemeClr val="bg1"/>
                </a:solidFill>
              </a:rPr>
              <a:t> </a:t>
            </a:r>
            <a:r>
              <a:rPr lang="es-ES" sz="1000" b="1" dirty="0">
                <a:solidFill>
                  <a:schemeClr val="bg1"/>
                </a:solidFill>
              </a:rPr>
              <a:t>Gobernación de Antioquia – Universidad de Antioquia</a:t>
            </a:r>
            <a:endParaRPr lang="es-ES_tradnl" sz="1000" dirty="0">
              <a:solidFill>
                <a:schemeClr val="bg1"/>
              </a:solidFill>
            </a:endParaRPr>
          </a:p>
        </p:txBody>
      </p:sp>
      <p:pic>
        <p:nvPicPr>
          <p:cNvPr id="4" name="Picture 3" descr="cabezote-word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180" y="465328"/>
            <a:ext cx="2697480" cy="813816"/>
          </a:xfrm>
          <a:prstGeom prst="rect">
            <a:avLst/>
          </a:prstGeom>
        </p:spPr>
      </p:pic>
      <p:pic>
        <p:nvPicPr>
          <p:cNvPr id="6" name="Picture 5" descr="cabezote-word-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080" y="282448"/>
            <a:ext cx="2798064" cy="9966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329180" y="1360933"/>
            <a:ext cx="68148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599" y="0"/>
            <a:ext cx="1181017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88" y="0"/>
            <a:ext cx="499012" cy="43960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51168" y="838458"/>
            <a:ext cx="7308325" cy="2947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200" b="1" dirty="0">
                <a:solidFill>
                  <a:srgbClr val="87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del </a:t>
            </a:r>
            <a:r>
              <a:rPr lang="es-ES" sz="2200" b="1" dirty="0" smtClean="0">
                <a:solidFill>
                  <a:srgbClr val="87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discurso</a:t>
            </a:r>
          </a:p>
          <a:p>
            <a:pPr algn="just"/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aceptabilidad de un discurso se consigue a través de recrear en él las características básicas que lo puedan catalogar como un discurso bien elaborado.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Conseguir elaborar un discurso que goce de la mayoría de las cualidades que aquí se tratarán es tarea y responsabilidad de cada miembro de la comunidad académica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1168" y="3952240"/>
            <a:ext cx="451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Ver infografía </a:t>
            </a:r>
            <a:endParaRPr lang="es-MX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3908" y="395224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Menlo"/>
                <a:hlinkClick r:id="rId3"/>
              </a:rPr>
              <a:t>http://www.genial.ly/View/Index/571a73691561e90b083b64ac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584" y="2099325"/>
            <a:ext cx="2167112" cy="556431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n-US" sz="3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7" y="963658"/>
            <a:ext cx="3650804" cy="32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599" y="0"/>
            <a:ext cx="1181017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79" y="0"/>
            <a:ext cx="544739" cy="47988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880024" y="686709"/>
            <a:ext cx="72810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87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¿Cuándo está bien escrito un texto?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Antes: </a:t>
            </a: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cuáles son las características de un discurso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por qué es útil reconocer estas características?</a:t>
            </a:r>
          </a:p>
        </p:txBody>
      </p:sp>
    </p:spTree>
    <p:extLst>
      <p:ext uri="{BB962C8B-B14F-4D97-AF65-F5344CB8AC3E}">
        <p14:creationId xmlns:p14="http://schemas.microsoft.com/office/powerpoint/2010/main" val="13911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599" y="0"/>
            <a:ext cx="1181017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79" y="0"/>
            <a:ext cx="544739" cy="47988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880024" y="464827"/>
            <a:ext cx="72810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Durante: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lectura de un fragmento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texto “la ventana” de Germán Sánchez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Espeso.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290421" y="4512344"/>
            <a:ext cx="4414822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s-ES" sz="8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es.scribd.com/doc/81330896/La-ventana-German-Sanchez-Espeso#scribd</a:t>
            </a:r>
            <a:r>
              <a:rPr lang="es-E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Usuario\Desktop\Santiago\2016\Lectoescritura_Presentaciones\Sem7\Ses13\Lib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05" y="1863924"/>
            <a:ext cx="3960254" cy="264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064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599" y="0"/>
            <a:ext cx="1181017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79" y="0"/>
            <a:ext cx="544739" cy="47988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857297" y="479889"/>
            <a:ext cx="72810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87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Preguntas: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qué escenario ocurre la situación descrita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uiénes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son los personajes principales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ué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ocurre en la escena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ué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tipo de texto es el propuesto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Cómo creen que continúa la historia?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Pueden anticipar un final a la historia presentada?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599" y="0"/>
            <a:ext cx="1181017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79" y="0"/>
            <a:ext cx="544739" cy="47988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880024" y="48599"/>
            <a:ext cx="7281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Después: </a:t>
            </a: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eniendo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como base el texto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abordado.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30026"/>
              </p:ext>
            </p:extLst>
          </p:nvPr>
        </p:nvGraphicFramePr>
        <p:xfrm>
          <a:off x="1831335" y="1184848"/>
          <a:ext cx="5736328" cy="342424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868164"/>
                <a:gridCol w="2868164"/>
              </a:tblGrid>
              <a:tr h="2180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del discurso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80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Texto: La ventana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6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¿Cómo se hace evidente en el texto?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Precisión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Concisión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Corrección o propiedad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Claridad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Originalidad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Brevedad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Adecuación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Armonía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Cohesión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Coherencia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9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599" y="0"/>
            <a:ext cx="1181017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79" y="0"/>
            <a:ext cx="544739" cy="47988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777948" y="1046415"/>
            <a:ext cx="758810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</a:p>
          <a:p>
            <a:pPr lvl="0"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qué sería importante reconocer las características del discurso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qué le sirve conocer las características del discurso en su futuro laboral y profesional?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986" y="1955260"/>
            <a:ext cx="3251201" cy="889117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3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profundización</a:t>
            </a:r>
            <a:endParaRPr lang="en-US" sz="3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8" y="1069870"/>
            <a:ext cx="3623876" cy="3192462"/>
          </a:xfrm>
        </p:spPr>
      </p:pic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4856063" y="3627619"/>
            <a:ext cx="35890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sugerida: Lectura de uno de los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cuentos ganadores del Concurso Nacional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 Cuento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 del material sugerido.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uadroTexto 2"/>
          <p:cNvSpPr txBox="1"/>
          <p:nvPr/>
        </p:nvSpPr>
        <p:spPr>
          <a:xfrm>
            <a:off x="959268" y="1332816"/>
            <a:ext cx="467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 </a:t>
            </a:r>
          </a:p>
          <a:p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Fotografías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Reading.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Martin.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www.flickr.com/photos/quattrostagioni/6363562459/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1291"/>
            <a:ext cx="9144000" cy="2145029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del </a:t>
            </a:r>
            <a:r>
              <a:rPr lang="es-ES" sz="4000" b="1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discurso</a:t>
            </a:r>
            <a:br>
              <a:rPr lang="es-ES" sz="4000" b="1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sz="24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/ </a:t>
            </a:r>
            <a:r>
              <a:rPr lang="en-US" sz="24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24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br>
              <a:rPr lang="en-US" sz="24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sp>
          <p:nvSpPr>
            <p:cNvPr id="7" name="Rectangle 6"/>
            <p:cNvSpPr/>
            <p:nvPr/>
          </p:nvSpPr>
          <p:spPr>
            <a:xfrm>
              <a:off x="0" y="6475802"/>
              <a:ext cx="9144000" cy="382198"/>
            </a:xfrm>
            <a:prstGeom prst="rect">
              <a:avLst/>
            </a:prstGeom>
            <a:solidFill>
              <a:srgbClr val="1A61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ction Button: Home 7">
              <a:hlinkClick r:id="" action="ppaction://hlinkshowjump?jump=firstslide" highlightClick="1"/>
            </p:cNvPr>
            <p:cNvSpPr/>
            <p:nvPr/>
          </p:nvSpPr>
          <p:spPr>
            <a:xfrm>
              <a:off x="105805" y="6516194"/>
              <a:ext cx="304432" cy="304432"/>
            </a:xfrm>
            <a:prstGeom prst="actionButtonHo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Action Button: Forward or Next 8">
              <a:hlinkClick r:id="" action="ppaction://hlinkshowjump?jump=nextslide" highlightClick="1"/>
            </p:cNvPr>
            <p:cNvSpPr/>
            <p:nvPr/>
          </p:nvSpPr>
          <p:spPr>
            <a:xfrm>
              <a:off x="8618553" y="6522842"/>
              <a:ext cx="284063" cy="284063"/>
            </a:xfrm>
            <a:prstGeom prst="actionButtonForwardNex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Action Button: Back or Previous 9">
              <a:hlinkClick r:id="" action="ppaction://hlinkshowjump?jump=previousslide" highlightClick="1"/>
            </p:cNvPr>
            <p:cNvSpPr/>
            <p:nvPr/>
          </p:nvSpPr>
          <p:spPr>
            <a:xfrm>
              <a:off x="8161093" y="6522842"/>
              <a:ext cx="284063" cy="284063"/>
            </a:xfrm>
            <a:prstGeom prst="actionButtonBackPreviou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869534" y="2750505"/>
            <a:ext cx="7404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Objetivos de la sesión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Describir las cualidades esenciales de los discursos más comunes en el ámbito escolar.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Reconocer la importancia de cada una de las características del discurso con el fin de aplicarlas en los procesos de comprensión y producción lingüística.</a:t>
            </a:r>
          </a:p>
        </p:txBody>
      </p:sp>
      <p:sp>
        <p:nvSpPr>
          <p:cNvPr id="13" name="Rectangle 9"/>
          <p:cNvSpPr/>
          <p:nvPr/>
        </p:nvSpPr>
        <p:spPr>
          <a:xfrm>
            <a:off x="1831335" y="4896717"/>
            <a:ext cx="53329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1" dirty="0">
                <a:solidFill>
                  <a:schemeClr val="bg1"/>
                </a:solidFill>
              </a:rPr>
              <a:t>Vamos para la Universidad</a:t>
            </a:r>
            <a:r>
              <a:rPr lang="es-ES" sz="1000" b="1" dirty="0">
                <a:solidFill>
                  <a:schemeClr val="bg1"/>
                </a:solidFill>
              </a:rPr>
              <a:t> |</a:t>
            </a:r>
            <a:r>
              <a:rPr lang="es-ES" sz="1000" b="1" i="1" dirty="0">
                <a:solidFill>
                  <a:schemeClr val="bg1"/>
                </a:solidFill>
              </a:rPr>
              <a:t> </a:t>
            </a:r>
            <a:r>
              <a:rPr lang="es-ES" sz="1000" b="1" dirty="0">
                <a:solidFill>
                  <a:schemeClr val="bg1"/>
                </a:solidFill>
              </a:rPr>
              <a:t>Gobernación de Antioquia – Universidad de Antioquia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414" y="2089825"/>
            <a:ext cx="2622205" cy="556431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sp>
          <p:nvSpPr>
            <p:cNvPr id="7" name="Rectangle 6"/>
            <p:cNvSpPr/>
            <p:nvPr/>
          </p:nvSpPr>
          <p:spPr>
            <a:xfrm>
              <a:off x="0" y="6475802"/>
              <a:ext cx="9144000" cy="382198"/>
            </a:xfrm>
            <a:prstGeom prst="rect">
              <a:avLst/>
            </a:prstGeom>
            <a:solidFill>
              <a:srgbClr val="1A61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ction Button: Home 7">
              <a:hlinkClick r:id="" action="ppaction://hlinkshowjump?jump=firstslide" highlightClick="1"/>
            </p:cNvPr>
            <p:cNvSpPr/>
            <p:nvPr/>
          </p:nvSpPr>
          <p:spPr>
            <a:xfrm>
              <a:off x="105805" y="6516194"/>
              <a:ext cx="304432" cy="304432"/>
            </a:xfrm>
            <a:prstGeom prst="actionButtonHo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Action Button: Forward or Next 8">
              <a:hlinkClick r:id="" action="ppaction://hlinkshowjump?jump=nextslide" highlightClick="1"/>
            </p:cNvPr>
            <p:cNvSpPr/>
            <p:nvPr/>
          </p:nvSpPr>
          <p:spPr>
            <a:xfrm>
              <a:off x="8618553" y="6522842"/>
              <a:ext cx="284063" cy="284063"/>
            </a:xfrm>
            <a:prstGeom prst="actionButtonForwardNex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Action Button: Back or Previous 9">
              <a:hlinkClick r:id="" action="ppaction://hlinkshowjump?jump=previousslide" highlightClick="1"/>
            </p:cNvPr>
            <p:cNvSpPr/>
            <p:nvPr/>
          </p:nvSpPr>
          <p:spPr>
            <a:xfrm>
              <a:off x="8161093" y="6522842"/>
              <a:ext cx="284063" cy="284063"/>
            </a:xfrm>
            <a:prstGeom prst="actionButtonBackPreviou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70" y="964350"/>
            <a:ext cx="3649233" cy="3214800"/>
          </a:xfrm>
          <a:prstGeom prst="rect">
            <a:avLst/>
          </a:prstGeom>
        </p:spPr>
      </p:pic>
      <p:sp>
        <p:nvSpPr>
          <p:cNvPr id="17" name="Rectangle 9"/>
          <p:cNvSpPr/>
          <p:nvPr/>
        </p:nvSpPr>
        <p:spPr>
          <a:xfrm>
            <a:off x="1831335" y="4896717"/>
            <a:ext cx="53329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1" dirty="0">
                <a:solidFill>
                  <a:schemeClr val="bg1"/>
                </a:solidFill>
              </a:rPr>
              <a:t>Vamos para la Universidad</a:t>
            </a:r>
            <a:r>
              <a:rPr lang="es-ES" sz="1000" b="1" dirty="0">
                <a:solidFill>
                  <a:schemeClr val="bg1"/>
                </a:solidFill>
              </a:rPr>
              <a:t> |</a:t>
            </a:r>
            <a:r>
              <a:rPr lang="es-ES" sz="1000" b="1" i="1" dirty="0">
                <a:solidFill>
                  <a:schemeClr val="bg1"/>
                </a:solidFill>
              </a:rPr>
              <a:t> </a:t>
            </a:r>
            <a:r>
              <a:rPr lang="es-ES" sz="1000" b="1" dirty="0">
                <a:solidFill>
                  <a:schemeClr val="bg1"/>
                </a:solidFill>
              </a:rPr>
              <a:t>Gobernación de Antioquia – Universidad de Antioquia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0545" y="0"/>
            <a:ext cx="1112071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sp>
          <p:nvSpPr>
            <p:cNvPr id="7" name="Rectangle 6"/>
            <p:cNvSpPr/>
            <p:nvPr/>
          </p:nvSpPr>
          <p:spPr>
            <a:xfrm>
              <a:off x="0" y="6475802"/>
              <a:ext cx="9144000" cy="382198"/>
            </a:xfrm>
            <a:prstGeom prst="rect">
              <a:avLst/>
            </a:prstGeom>
            <a:solidFill>
              <a:srgbClr val="1A61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ction Button: Home 7">
              <a:hlinkClick r:id="" action="ppaction://hlinkshowjump?jump=firstslide" highlightClick="1"/>
            </p:cNvPr>
            <p:cNvSpPr/>
            <p:nvPr/>
          </p:nvSpPr>
          <p:spPr>
            <a:xfrm>
              <a:off x="105805" y="6516194"/>
              <a:ext cx="304432" cy="304432"/>
            </a:xfrm>
            <a:prstGeom prst="actionButtonHo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Action Button: Forward or Next 8">
              <a:hlinkClick r:id="" action="ppaction://hlinkshowjump?jump=nextslide" highlightClick="1"/>
            </p:cNvPr>
            <p:cNvSpPr/>
            <p:nvPr/>
          </p:nvSpPr>
          <p:spPr>
            <a:xfrm>
              <a:off x="8618553" y="6522842"/>
              <a:ext cx="284063" cy="284063"/>
            </a:xfrm>
            <a:prstGeom prst="actionButtonForwardNex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Action Button: Back or Previous 9">
              <a:hlinkClick r:id="" action="ppaction://hlinkshowjump?jump=previousslide" highlightClick="1"/>
            </p:cNvPr>
            <p:cNvSpPr/>
            <p:nvPr/>
          </p:nvSpPr>
          <p:spPr>
            <a:xfrm>
              <a:off x="8161093" y="6522842"/>
              <a:ext cx="284063" cy="284063"/>
            </a:xfrm>
            <a:prstGeom prst="actionButtonBackPreviou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61" y="21158"/>
            <a:ext cx="480332" cy="42314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8351" y="1248879"/>
            <a:ext cx="7726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 algn="just">
              <a:buAutoNum type="arabicPeriod"/>
              <a:tabLst>
                <a:tab pos="536575" algn="l"/>
              </a:tabLst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Activación de saberes previos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lectura de un párrafo mal escrito, identificación de errores y reflexión sobre el tema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8288" indent="-268288" algn="just">
              <a:buAutoNum type="arabicPeriod"/>
              <a:tabLst>
                <a:tab pos="536575" algn="l"/>
              </a:tabLst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 algn="just">
              <a:buAutoNum type="arabicPeriod"/>
              <a:tabLst>
                <a:tab pos="536575" algn="l"/>
              </a:tabLst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presentación y explicación del esquema sobre características del discurso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1831335" y="4896717"/>
            <a:ext cx="53329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1" dirty="0">
                <a:solidFill>
                  <a:schemeClr val="bg1"/>
                </a:solidFill>
              </a:rPr>
              <a:t>Vamos para la Universidad</a:t>
            </a:r>
            <a:r>
              <a:rPr lang="es-ES" sz="1000" b="1" dirty="0">
                <a:solidFill>
                  <a:schemeClr val="bg1"/>
                </a:solidFill>
              </a:rPr>
              <a:t> |</a:t>
            </a:r>
            <a:r>
              <a:rPr lang="es-ES" sz="1000" b="1" i="1" dirty="0">
                <a:solidFill>
                  <a:schemeClr val="bg1"/>
                </a:solidFill>
              </a:rPr>
              <a:t> </a:t>
            </a:r>
            <a:r>
              <a:rPr lang="es-ES" sz="1000" b="1" dirty="0">
                <a:solidFill>
                  <a:schemeClr val="bg1"/>
                </a:solidFill>
              </a:rPr>
              <a:t>Gobernación de Antioquia – Universidad de Antioquia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0545" y="0"/>
            <a:ext cx="1112071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sp>
          <p:nvSpPr>
            <p:cNvPr id="7" name="Rectangle 6"/>
            <p:cNvSpPr/>
            <p:nvPr/>
          </p:nvSpPr>
          <p:spPr>
            <a:xfrm>
              <a:off x="0" y="6475802"/>
              <a:ext cx="9144000" cy="382198"/>
            </a:xfrm>
            <a:prstGeom prst="rect">
              <a:avLst/>
            </a:prstGeom>
            <a:solidFill>
              <a:srgbClr val="1A613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ction Button: Home 7">
              <a:hlinkClick r:id="" action="ppaction://hlinkshowjump?jump=firstslide" highlightClick="1"/>
            </p:cNvPr>
            <p:cNvSpPr/>
            <p:nvPr/>
          </p:nvSpPr>
          <p:spPr>
            <a:xfrm>
              <a:off x="105805" y="6516194"/>
              <a:ext cx="304432" cy="304432"/>
            </a:xfrm>
            <a:prstGeom prst="actionButtonHom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Action Button: Forward or Next 8">
              <a:hlinkClick r:id="" action="ppaction://hlinkshowjump?jump=nextslide" highlightClick="1"/>
            </p:cNvPr>
            <p:cNvSpPr/>
            <p:nvPr/>
          </p:nvSpPr>
          <p:spPr>
            <a:xfrm>
              <a:off x="8618553" y="6522842"/>
              <a:ext cx="284063" cy="284063"/>
            </a:xfrm>
            <a:prstGeom prst="actionButtonForwardNex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Action Button: Back or Previous 9">
              <a:hlinkClick r:id="" action="ppaction://hlinkshowjump?jump=previousslide" highlightClick="1"/>
            </p:cNvPr>
            <p:cNvSpPr/>
            <p:nvPr/>
          </p:nvSpPr>
          <p:spPr>
            <a:xfrm>
              <a:off x="8161093" y="6522842"/>
              <a:ext cx="284063" cy="284063"/>
            </a:xfrm>
            <a:prstGeom prst="actionButtonBackPreviou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61" y="21158"/>
            <a:ext cx="480332" cy="42314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68351" y="470451"/>
            <a:ext cx="7726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6575" algn="l"/>
              </a:tabLst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Actividad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¿Cuándo un texto está bien escrito?</a:t>
            </a:r>
          </a:p>
          <a:p>
            <a:pPr marL="625475" lvl="1" indent="-168275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Introducción respecto al interrogante anterior</a:t>
            </a:r>
          </a:p>
          <a:p>
            <a:pPr marL="625475" lvl="1" indent="-168275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Lectura de un fragmento de “la ventana” de Germán Sánchez Espeso</a:t>
            </a:r>
          </a:p>
          <a:p>
            <a:pPr marL="625475" lvl="1" indent="-168275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Solución y análisis de preguntas</a:t>
            </a:r>
          </a:p>
          <a:p>
            <a:pPr marL="625475" lvl="1" indent="-168275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Identificación de las características del discurso en el texto leído</a:t>
            </a:r>
          </a:p>
          <a:p>
            <a:pPr marL="625475" lvl="1" indent="-168275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</a:p>
          <a:p>
            <a:pPr lvl="1"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355600"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 profundización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analizar las características del discurso en otro texto escrito.</a:t>
            </a:r>
          </a:p>
          <a:p>
            <a:pPr marL="625475" lvl="1" indent="-168275" algn="just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1831335" y="4896717"/>
            <a:ext cx="53329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1" dirty="0">
                <a:solidFill>
                  <a:schemeClr val="bg1"/>
                </a:solidFill>
              </a:rPr>
              <a:t>Vamos para la Universidad</a:t>
            </a:r>
            <a:r>
              <a:rPr lang="es-ES" sz="1000" b="1" dirty="0">
                <a:solidFill>
                  <a:schemeClr val="bg1"/>
                </a:solidFill>
              </a:rPr>
              <a:t> |</a:t>
            </a:r>
            <a:r>
              <a:rPr lang="es-ES" sz="1000" b="1" i="1" dirty="0">
                <a:solidFill>
                  <a:schemeClr val="bg1"/>
                </a:solidFill>
              </a:rPr>
              <a:t> </a:t>
            </a:r>
            <a:r>
              <a:rPr lang="es-ES" sz="1000" b="1" dirty="0">
                <a:solidFill>
                  <a:schemeClr val="bg1"/>
                </a:solidFill>
              </a:rPr>
              <a:t>Gobernación de Antioquia – Universidad de Antioquia</a:t>
            </a:r>
            <a:endParaRPr lang="es-ES_trad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9" y="1092437"/>
            <a:ext cx="3649234" cy="32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832" y="2365445"/>
            <a:ext cx="4120721" cy="556431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Activación</a:t>
            </a:r>
            <a:r>
              <a:rPr lang="en-US" sz="3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br>
              <a:rPr lang="en-US" sz="3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saberes</a:t>
            </a:r>
            <a:r>
              <a:rPr lang="en-US" sz="3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previos</a:t>
            </a:r>
            <a:endParaRPr lang="en-US" sz="3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2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41" y="0"/>
            <a:ext cx="3273976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Activación</a:t>
            </a:r>
            <a:r>
              <a:rPr lang="en-US" sz="1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saberes</a:t>
            </a:r>
            <a:r>
              <a:rPr lang="en-US" sz="1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previos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1" y="67315"/>
            <a:ext cx="478800" cy="421800"/>
          </a:xfrm>
          <a:prstGeom prst="rect">
            <a:avLst/>
          </a:prstGeom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560107" y="675306"/>
            <a:ext cx="7662618" cy="3910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Reflexione a partir del siguiente párrafo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“La Celestina la escribió Fernando de Rojas el tema es de amor. La Celestina va de dos jóvenes Calisto y Melibea. Calisto está locamente enamorado de Melibea intenta quedar con Melibea pero es muy torpe por eso contrata a la Celestina una vieja alcahueta que con sus palabras consigue que queden. Cuando quedan escuchan un ruido y Calisto escala un muro. Se cae y muere Melibea poco después se suicida” </a:t>
            </a:r>
            <a:endParaRPr lang="es-E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endParaRPr lang="es-E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base">
              <a:buNone/>
            </a:pP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Tomado de: </a:t>
            </a:r>
            <a:r>
              <a:rPr lang="es-ES" sz="1400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https://maritim23.wordpress.com/2008/02/25/textos-mal-cohesionados</a:t>
            </a:r>
            <a:r>
              <a:rPr lang="es-ES" sz="1600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41" y="0"/>
            <a:ext cx="3273976" cy="556431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Activación</a:t>
            </a:r>
            <a:r>
              <a:rPr lang="en-US" sz="1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saberes</a:t>
            </a:r>
            <a:r>
              <a:rPr lang="en-US" sz="1600" dirty="0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previos</a:t>
            </a:r>
            <a:endParaRPr lang="en-US" sz="1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1" y="67315"/>
            <a:ext cx="478800" cy="421800"/>
          </a:xfrm>
          <a:prstGeom prst="rect">
            <a:avLst/>
          </a:prstGeom>
        </p:spPr>
      </p:pic>
      <p:sp>
        <p:nvSpPr>
          <p:cNvPr id="12" name="Marcador de texto 2"/>
          <p:cNvSpPr txBox="1">
            <a:spLocks/>
          </p:cNvSpPr>
          <p:nvPr/>
        </p:nvSpPr>
        <p:spPr>
          <a:xfrm>
            <a:off x="736979" y="883978"/>
            <a:ext cx="7424113" cy="291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000" b="1" dirty="0">
                <a:solidFill>
                  <a:srgbClr val="87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s-ES" sz="2000" b="1" dirty="0" smtClean="0">
                <a:solidFill>
                  <a:srgbClr val="87B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Qué errores encuentran en el párrafo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55600" indent="-355600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ué corregirían  en él?</a:t>
            </a:r>
          </a:p>
          <a:p>
            <a:pPr marL="355600" indent="-355600"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ué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elementos se pueden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tener en cuenta para escribir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mejor un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359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769" y="2110569"/>
            <a:ext cx="2492544" cy="556431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 smtClean="0">
                <a:solidFill>
                  <a:srgbClr val="1A6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n-US" sz="3600" dirty="0">
              <a:solidFill>
                <a:srgbClr val="1A6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4856851"/>
            <a:ext cx="9144000" cy="286649"/>
            <a:chOff x="0" y="6475802"/>
            <a:chExt cx="9144000" cy="38219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6475802"/>
              <a:ext cx="9144000" cy="382198"/>
              <a:chOff x="0" y="6475802"/>
              <a:chExt cx="9144000" cy="3821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475802"/>
                <a:ext cx="9144000" cy="382198"/>
              </a:xfrm>
              <a:prstGeom prst="rect">
                <a:avLst/>
              </a:prstGeom>
              <a:solidFill>
                <a:srgbClr val="1A613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ction Button: Home 7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105805" y="6516194"/>
                <a:ext cx="304432" cy="304432"/>
              </a:xfrm>
              <a:prstGeom prst="actionButtonHom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Action Button: Forward or Next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618553" y="6522842"/>
                <a:ext cx="284063" cy="284063"/>
              </a:xfrm>
              <a:prstGeom prst="actionButtonForwardNex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Action Button: Back or Previous 9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161093" y="6522842"/>
                <a:ext cx="284063" cy="284063"/>
              </a:xfrm>
              <a:prstGeom prst="actionButtonBackPrevious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831335" y="6528957"/>
              <a:ext cx="5332994" cy="3282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i="1" dirty="0">
                  <a:solidFill>
                    <a:schemeClr val="bg1"/>
                  </a:solidFill>
                </a:rPr>
                <a:t>Vamos para la Universidad</a:t>
              </a:r>
              <a:r>
                <a:rPr lang="es-ES" sz="1000" b="1" dirty="0">
                  <a:solidFill>
                    <a:schemeClr val="bg1"/>
                  </a:solidFill>
                </a:rPr>
                <a:t> | Gobernación de Antioquia – Universidad de Antioquia</a:t>
              </a:r>
              <a:endParaRPr lang="es-ES_tradnl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5" y="964350"/>
            <a:ext cx="3649233" cy="32148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452024" y="3530203"/>
            <a:ext cx="32443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Tomado de:</a:t>
            </a:r>
          </a:p>
          <a:p>
            <a:pPr algn="r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González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Rátiva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C. (2008). Expresión oral y escrita. Medellín: Universidad de Antioquia. PP 87-95</a:t>
            </a:r>
          </a:p>
          <a:p>
            <a:pPr algn="r"/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del discurso, Curso de Lectoescritura, Vamos para la Universidad, Universidad de Antioquia.</a:t>
            </a:r>
          </a:p>
        </p:txBody>
      </p:sp>
    </p:spTree>
    <p:extLst>
      <p:ext uri="{BB962C8B-B14F-4D97-AF65-F5344CB8AC3E}">
        <p14:creationId xmlns:p14="http://schemas.microsoft.com/office/powerpoint/2010/main" val="17744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804</Words>
  <Application>Microsoft Office PowerPoint</Application>
  <PresentationFormat>Presentación en pantalla (16:9)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Menlo</vt:lpstr>
      <vt:lpstr>Office Theme</vt:lpstr>
      <vt:lpstr>Presentación de PowerPoint</vt:lpstr>
      <vt:lpstr>Características del discurso Semana 7 / Sesión 13 </vt:lpstr>
      <vt:lpstr>Agenda</vt:lpstr>
      <vt:lpstr>Agenda</vt:lpstr>
      <vt:lpstr>Agenda</vt:lpstr>
      <vt:lpstr>Activación de saberes previos</vt:lpstr>
      <vt:lpstr>Activación de saberes previos</vt:lpstr>
      <vt:lpstr>Activación de saberes previos</vt:lpstr>
      <vt:lpstr>Contenido</vt:lpstr>
      <vt:lpstr>Contenido</vt:lpstr>
      <vt:lpstr>Actividad</vt:lpstr>
      <vt:lpstr>Actividad</vt:lpstr>
      <vt:lpstr>Actividad</vt:lpstr>
      <vt:lpstr>Actividad</vt:lpstr>
      <vt:lpstr>Actividad</vt:lpstr>
      <vt:lpstr>Actividad</vt:lpstr>
      <vt:lpstr>Actividad de profundización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pa la Universidad - 2015</dc:title>
  <dc:creator>Ude@</dc:creator>
  <cp:lastModifiedBy>Producción Ingeniería</cp:lastModifiedBy>
  <cp:revision>105</cp:revision>
  <dcterms:created xsi:type="dcterms:W3CDTF">2015-01-22T15:31:15Z</dcterms:created>
  <dcterms:modified xsi:type="dcterms:W3CDTF">2016-04-25T15:09:02Z</dcterms:modified>
</cp:coreProperties>
</file>