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82" r:id="rId21"/>
    <p:sldId id="275" r:id="rId22"/>
    <p:sldId id="276" r:id="rId23"/>
    <p:sldId id="283" r:id="rId24"/>
    <p:sldId id="277" r:id="rId25"/>
    <p:sldId id="278" r:id="rId26"/>
    <p:sldId id="284" r:id="rId27"/>
    <p:sldId id="279" r:id="rId28"/>
    <p:sldId id="285" r:id="rId29"/>
    <p:sldId id="280" r:id="rId30"/>
    <p:sldId id="281" r:id="rId31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7B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39" d="100"/>
          <a:sy n="139" d="100"/>
        </p:scale>
        <p:origin x="-11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2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3592095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Shape 87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lang="es-E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1327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01" name="Shape 2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645404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14" name="Shape 21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938176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hape 2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29" name="Shape 2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437672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42" name="Shape 24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5651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01288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74" name="Shape 2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013363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89" name="Shape 2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62314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Shape 3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72892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hape 3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18" name="Shape 3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76830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63396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533253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32" name="Shape 33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2950360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47" name="Shape 3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914313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02913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Shape 3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61" name="Shape 3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541656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Shape 3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6" name="Shape 3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283033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48795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Shape 3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92" name="Shape 3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950041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98761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Shape 4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06" name="Shape 40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50778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20" name="Shape 42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723659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9" name="Shape 10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394487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Shape 4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434" name="Shape 4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81078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83722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4" name="Shape 13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7197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433480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64686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73" name="Shape 17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3748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731363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685800" y="1597819"/>
            <a:ext cx="7772400" cy="110251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ubTitle" idx="1"/>
          </p:nvPr>
        </p:nvSpPr>
        <p:spPr>
          <a:xfrm>
            <a:off x="1371600" y="2914650"/>
            <a:ext cx="6400799" cy="13144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le and Vertical 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2874763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 Title and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5463777" y="1371600"/>
            <a:ext cx="4388643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8"/>
            <a:ext cx="4388643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722312" y="3305176"/>
            <a:ext cx="7772400" cy="102155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722312" y="2180034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4648200" y="1200150"/>
            <a:ext cx="4038599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1151334"/>
            <a:ext cx="4040187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457200" y="1631155"/>
            <a:ext cx="4040187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4645026" y="1151334"/>
            <a:ext cx="4041774" cy="47982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4645026" y="1631155"/>
            <a:ext cx="4041774" cy="296346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04786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3575050" y="204788"/>
            <a:ext cx="5111750" cy="438983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1076325"/>
            <a:ext cx="3008313" cy="3518296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399" cy="42505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399" cy="30860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399" cy="60364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E27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457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3124200" y="4767262"/>
            <a:ext cx="2895600" cy="27384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6553200" y="4767262"/>
            <a:ext cx="2133599" cy="27384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fld id="{00000000-1234-1234-1234-123412341234}" type="slidenum">
              <a:rPr lang="es-ES"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lang="es-ES" sz="1200" b="0" i="0" u="none" strike="noStrike" cap="none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ationalgeographic.com.es/articulo/ng_magazine/actualidad/8122/hongos_afinadores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elcolombiano.com/BancoConocimiento/E/el_matrimonio_debe_ser_entre_uno_y_una_procurador/el_matrimonio_debe_ser_entre_uno_y_una_procurador.asp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iudadseva.com/textos/cuentos/ing/faulkner/una_rosa_para_emilia.htm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youtube.com/watch?v=ytZH65EuS2k" TargetMode="Externa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Shape 89"/>
          <p:cNvPicPr preferRelativeResize="0"/>
          <p:nvPr/>
        </p:nvPicPr>
        <p:blipFill rotWithShape="1">
          <a:blip r:embed="rId3">
            <a:alphaModFix/>
          </a:blip>
          <a:srcRect l="396" t="59627" r="-396" b="-4"/>
          <a:stretch/>
        </p:blipFill>
        <p:spPr>
          <a:xfrm>
            <a:off x="-36513" y="0"/>
            <a:ext cx="9217025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Shape 90"/>
          <p:cNvSpPr/>
          <p:nvPr/>
        </p:nvSpPr>
        <p:spPr>
          <a:xfrm>
            <a:off x="6136639" y="192531"/>
            <a:ext cx="3007359" cy="1168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Shape 91"/>
          <p:cNvSpPr/>
          <p:nvPr/>
        </p:nvSpPr>
        <p:spPr>
          <a:xfrm>
            <a:off x="1831334" y="4896717"/>
            <a:ext cx="5332993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S" sz="1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Vamos para la Universidad</a:t>
            </a:r>
            <a:r>
              <a:rPr lang="es-ES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lang="es-ES" sz="1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Gobernación de Antioquia – Universidad de Antioquia</a:t>
            </a:r>
          </a:p>
        </p:txBody>
      </p:sp>
      <p:pic>
        <p:nvPicPr>
          <p:cNvPr id="92" name="Shape 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29180" y="465327"/>
            <a:ext cx="2697480" cy="813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228080" y="282447"/>
            <a:ext cx="2798063" cy="99669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4" name="Shape 94"/>
          <p:cNvCxnSpPr/>
          <p:nvPr/>
        </p:nvCxnSpPr>
        <p:spPr>
          <a:xfrm rot="10800000">
            <a:off x="2329179" y="1360933"/>
            <a:ext cx="6814820" cy="0"/>
          </a:xfrm>
          <a:prstGeom prst="straightConnector1">
            <a:avLst/>
          </a:prstGeom>
          <a:noFill/>
          <a:ln w="254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>
            <a:spLocks noGrp="1"/>
          </p:cNvSpPr>
          <p:nvPr>
            <p:ph type="title"/>
          </p:nvPr>
        </p:nvSpPr>
        <p:spPr>
          <a:xfrm>
            <a:off x="4375769" y="2110568"/>
            <a:ext cx="2492543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3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Contenido</a:t>
            </a:r>
          </a:p>
        </p:txBody>
      </p:sp>
      <p:grpSp>
        <p:nvGrpSpPr>
          <p:cNvPr id="204" name="Shape 204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205" name="Shape 205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206" name="Shape 206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" name="Shape 207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8" name="Shape 208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9" name="Shape 209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10" name="Shape 210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211" name="Shape 2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084" y="964350"/>
            <a:ext cx="3649232" cy="3214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Contenido</a:t>
            </a:r>
          </a:p>
        </p:txBody>
      </p:sp>
      <p:grpSp>
        <p:nvGrpSpPr>
          <p:cNvPr id="217" name="Shape 217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218" name="Shape 218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219" name="Shape 219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0" name="Shape 220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1" name="Shape 221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2" name="Shape 222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23" name="Shape 223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69388" y="0"/>
            <a:ext cx="499011" cy="439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 rotWithShape="1">
          <a:blip r:embed="rId4">
            <a:alphaModFix/>
          </a:blip>
          <a:srcRect l="3792" t="9963" r="5685" b="14658"/>
          <a:stretch/>
        </p:blipFill>
        <p:spPr>
          <a:xfrm>
            <a:off x="1829712" y="770752"/>
            <a:ext cx="5622608" cy="3097141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sp>
        <p:nvSpPr>
          <p:cNvPr id="226" name="Shape 226"/>
          <p:cNvSpPr txBox="1"/>
          <p:nvPr/>
        </p:nvSpPr>
        <p:spPr>
          <a:xfrm>
            <a:off x="755576" y="3982429"/>
            <a:ext cx="8064896" cy="836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ctr">
              <a:buSzPct val="25000"/>
            </a:pPr>
            <a:r>
              <a:rPr lang="es-ES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Visualizar en el aula virtual “</a:t>
            </a:r>
            <a:r>
              <a:rPr lang="es-ES" b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Modos del discurso</a:t>
            </a:r>
            <a:r>
              <a:rPr lang="es-ES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Calibri"/>
              </a:rPr>
              <a:t>” </a:t>
            </a:r>
            <a:endParaRPr lang="es-ES" dirty="0" smtClean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SzPct val="25000"/>
            </a:pPr>
            <a:endParaRPr lang="es-ES" sz="1000" dirty="0" smtClean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  <a:p>
            <a:pPr lvl="0" algn="ctr">
              <a:buSzPct val="25000"/>
            </a:pPr>
            <a:endParaRPr lang="es-ES" sz="1000" dirty="0">
              <a:solidFill>
                <a:schemeClr val="tx1"/>
              </a:solidFill>
              <a:latin typeface="+mj-lt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title"/>
          </p:nvPr>
        </p:nvSpPr>
        <p:spPr>
          <a:xfrm>
            <a:off x="4402583" y="2099325"/>
            <a:ext cx="2167112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3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232" name="Shape 232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233" name="Shape 233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234" name="Shape 234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5" name="Shape 235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6" name="Shape 236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7" name="Shape 237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38" name="Shape 238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239" name="Shape 2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4287" y="963658"/>
            <a:ext cx="3650804" cy="32161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Shape 244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245" name="Shape 245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246" name="Shape 246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247" name="Shape 247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Shape 248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Shape 249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Shape 250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1" name="Shape 251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252" name="Shape 2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738" cy="479888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Shape 253"/>
          <p:cNvSpPr/>
          <p:nvPr/>
        </p:nvSpPr>
        <p:spPr>
          <a:xfrm>
            <a:off x="708143" y="869511"/>
            <a:ext cx="7737012" cy="378565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Antes: </a:t>
            </a: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¿Qué diferencias hay entre: una carta, </a:t>
            </a:r>
            <a:r>
              <a:rPr lang="es-E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una receta, un 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cuento, un manual de instrucciones y un artículo científico? </a:t>
            </a:r>
          </a:p>
          <a:p>
            <a:pPr marL="0" marR="0" lvl="0" indent="0" algn="l" rtl="0">
              <a:spcBef>
                <a:spcPts val="0"/>
              </a:spcBef>
              <a:buNone/>
            </a:pPr>
            <a:endParaRPr sz="2000" dirty="0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¿Cómo hace para diferenciar los tipos de texto?</a:t>
            </a:r>
          </a:p>
          <a:p>
            <a:pPr marL="0" marR="0" lvl="0" indent="0" algn="just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Shape 2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77478" y="2109712"/>
            <a:ext cx="1692000" cy="1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Shape 2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8965" y="2100299"/>
            <a:ext cx="1692000" cy="1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Shape 25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45621" y="2075226"/>
            <a:ext cx="1692000" cy="16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Shape 25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61562" y="2100299"/>
            <a:ext cx="1692773" cy="16927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263" name="Shape 263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264" name="Shape 264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265" name="Shape 265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6" name="Shape 266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7" name="Shape 267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8" name="Shape 268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69" name="Shape 269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270" name="Shape 2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738" cy="479888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Shape 271"/>
          <p:cNvSpPr/>
          <p:nvPr/>
        </p:nvSpPr>
        <p:spPr>
          <a:xfrm>
            <a:off x="535800" y="142875"/>
            <a:ext cx="8072400" cy="4571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s-ES" sz="2000" b="1">
                <a:solidFill>
                  <a:schemeClr val="dk1"/>
                </a:solidFill>
              </a:rPr>
              <a:t>Durante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Leer los siguientes textos:</a:t>
            </a:r>
          </a:p>
          <a:p>
            <a:pPr marL="0" marR="0" lvl="0" indent="457200" algn="l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Texto 1 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¿Cómo reproducir el sonido de un Stradivarius? 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Según unos científicos suizos, con la ayuda de unos hongos. Los violines funcionan de la siguiente manera: cuando el arco frota las cuerdas, el sonido se transmite a través del puente al cuerpo del instrumento, a la caja de resonancia. Se dice que los violines Stradivarius, del siglo XVIII, son los que suenan mejor. </a:t>
            </a:r>
          </a:p>
        </p:txBody>
      </p:sp>
    </p:spTree>
  </p:cSld>
  <p:clrMapOvr>
    <a:masterClrMapping/>
  </p:clrMapOvr>
  <p:transition spd="slow">
    <p:cut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277" name="Shape 277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278" name="Shape 278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279" name="Shape 279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0" name="Shape 280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1" name="Shape 281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2" name="Shape 282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3" name="Shape 283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284" name="Shape 2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738" cy="479888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Shape 285"/>
          <p:cNvSpPr/>
          <p:nvPr/>
        </p:nvSpPr>
        <p:spPr>
          <a:xfrm>
            <a:off x="703500" y="915567"/>
            <a:ext cx="4012516" cy="342386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just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dirty="0" smtClean="0">
                <a:solidFill>
                  <a:schemeClr val="dk1"/>
                </a:solidFill>
              </a:rPr>
              <a:t>Según </a:t>
            </a:r>
            <a:r>
              <a:rPr lang="es-ES" sz="2000" dirty="0">
                <a:solidFill>
                  <a:schemeClr val="dk1"/>
                </a:solidFill>
              </a:rPr>
              <a:t>el patólogo Francis </a:t>
            </a:r>
            <a:r>
              <a:rPr lang="es-ES" sz="2000" dirty="0" err="1">
                <a:solidFill>
                  <a:schemeClr val="dk1"/>
                </a:solidFill>
              </a:rPr>
              <a:t>Schwarze</a:t>
            </a:r>
            <a:r>
              <a:rPr lang="es-ES" sz="2000" dirty="0">
                <a:solidFill>
                  <a:schemeClr val="dk1"/>
                </a:solidFill>
              </a:rPr>
              <a:t>, aplicar </a:t>
            </a:r>
            <a:r>
              <a:rPr lang="es-ES" sz="2000" dirty="0" smtClean="0">
                <a:solidFill>
                  <a:schemeClr val="dk1"/>
                </a:solidFill>
              </a:rPr>
              <a:t>dos hongos arborícolas,</a:t>
            </a:r>
            <a:r>
              <a:rPr lang="es-ES" sz="2000" dirty="0">
                <a:solidFill>
                  <a:schemeClr val="dk1"/>
                </a:solidFill>
              </a:rPr>
              <a:t> </a:t>
            </a:r>
            <a:r>
              <a:rPr lang="es-ES" sz="2000" i="1" dirty="0" err="1">
                <a:solidFill>
                  <a:schemeClr val="dk1"/>
                </a:solidFill>
              </a:rPr>
              <a:t>Physisporinus</a:t>
            </a:r>
            <a:r>
              <a:rPr lang="es-ES" sz="2000" i="1" dirty="0">
                <a:solidFill>
                  <a:schemeClr val="dk1"/>
                </a:solidFill>
              </a:rPr>
              <a:t> </a:t>
            </a:r>
            <a:r>
              <a:rPr lang="es-ES" sz="2000" i="1" dirty="0" err="1">
                <a:solidFill>
                  <a:schemeClr val="dk1"/>
                </a:solidFill>
              </a:rPr>
              <a:t>vitreus</a:t>
            </a:r>
            <a:r>
              <a:rPr lang="es-ES" sz="2000" i="1" dirty="0">
                <a:solidFill>
                  <a:schemeClr val="dk1"/>
                </a:solidFill>
              </a:rPr>
              <a:t> y </a:t>
            </a:r>
            <a:r>
              <a:rPr lang="es-ES" sz="2000" i="1" dirty="0" err="1">
                <a:solidFill>
                  <a:schemeClr val="dk1"/>
                </a:solidFill>
              </a:rPr>
              <a:t>Xylaria</a:t>
            </a:r>
            <a:r>
              <a:rPr lang="es-ES" sz="2000" i="1" dirty="0">
                <a:solidFill>
                  <a:schemeClr val="dk1"/>
                </a:solidFill>
              </a:rPr>
              <a:t> </a:t>
            </a:r>
            <a:r>
              <a:rPr lang="es-ES" sz="2000" i="1" dirty="0" err="1">
                <a:solidFill>
                  <a:schemeClr val="dk1"/>
                </a:solidFill>
              </a:rPr>
              <a:t>longipes</a:t>
            </a:r>
            <a:r>
              <a:rPr lang="es-ES" sz="2000" dirty="0">
                <a:solidFill>
                  <a:schemeClr val="dk1"/>
                </a:solidFill>
              </a:rPr>
              <a:t>, a un violín de menor calidad podría ayudar a que este suene como uno de aquellos preciados instrumentos.</a:t>
            </a:r>
          </a:p>
          <a:p>
            <a:pPr lvl="0" algn="just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Shape 286"/>
          <p:cNvSpPr/>
          <p:nvPr/>
        </p:nvSpPr>
        <p:spPr>
          <a:xfrm>
            <a:off x="3873155" y="3923928"/>
            <a:ext cx="4572000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976" y="1059582"/>
            <a:ext cx="2845188" cy="18967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cut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100" cy="556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292" name="Shape 292"/>
          <p:cNvGrpSpPr/>
          <p:nvPr/>
        </p:nvGrpSpPr>
        <p:grpSpPr>
          <a:xfrm>
            <a:off x="0" y="4856842"/>
            <a:ext cx="9144000" cy="286650"/>
            <a:chOff x="0" y="6475801"/>
            <a:chExt cx="9144000" cy="382200"/>
          </a:xfrm>
        </p:grpSpPr>
        <p:grpSp>
          <p:nvGrpSpPr>
            <p:cNvPr id="293" name="Shape 293"/>
            <p:cNvGrpSpPr/>
            <p:nvPr/>
          </p:nvGrpSpPr>
          <p:grpSpPr>
            <a:xfrm>
              <a:off x="0" y="6475801"/>
              <a:ext cx="9144000" cy="382200"/>
              <a:chOff x="0" y="6475801"/>
              <a:chExt cx="9144000" cy="382200"/>
            </a:xfrm>
          </p:grpSpPr>
          <p:sp>
            <p:nvSpPr>
              <p:cNvPr id="294" name="Shape 294"/>
              <p:cNvSpPr/>
              <p:nvPr/>
            </p:nvSpPr>
            <p:spPr>
              <a:xfrm>
                <a:off x="0" y="6475801"/>
                <a:ext cx="9144000" cy="382200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Shape 295"/>
              <p:cNvSpPr/>
              <p:nvPr/>
            </p:nvSpPr>
            <p:spPr>
              <a:xfrm>
                <a:off x="105805" y="6516194"/>
                <a:ext cx="304500" cy="3045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5000"/>
                    </a:moveTo>
                    <a:lnTo>
                      <a:pt x="26250" y="60000"/>
                    </a:lnTo>
                    <a:lnTo>
                      <a:pt x="34687" y="60000"/>
                    </a:lnTo>
                    <a:lnTo>
                      <a:pt x="34687" y="104999"/>
                    </a:lnTo>
                    <a:lnTo>
                      <a:pt x="85312" y="104999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5"/>
                    </a:lnTo>
                    <a:lnTo>
                      <a:pt x="72656" y="20625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5"/>
                    </a:lnTo>
                    <a:lnTo>
                      <a:pt x="72656" y="20625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4999"/>
                    </a:lnTo>
                    <a:lnTo>
                      <a:pt x="55781" y="104999"/>
                    </a:lnTo>
                    <a:lnTo>
                      <a:pt x="55781" y="82499"/>
                    </a:lnTo>
                    <a:lnTo>
                      <a:pt x="64218" y="82499"/>
                    </a:lnTo>
                    <a:lnTo>
                      <a:pt x="64218" y="104999"/>
                    </a:lnTo>
                    <a:lnTo>
                      <a:pt x="85312" y="104999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5000"/>
                    </a:moveTo>
                    <a:lnTo>
                      <a:pt x="26250" y="60000"/>
                    </a:lnTo>
                    <a:lnTo>
                      <a:pt x="93750" y="60000"/>
                    </a:lnTo>
                    <a:close/>
                    <a:moveTo>
                      <a:pt x="55781" y="82499"/>
                    </a:moveTo>
                    <a:lnTo>
                      <a:pt x="64218" y="82499"/>
                    </a:lnTo>
                    <a:lnTo>
                      <a:pt x="64218" y="104999"/>
                    </a:lnTo>
                    <a:lnTo>
                      <a:pt x="55781" y="104999"/>
                    </a:lnTo>
                    <a:close/>
                  </a:path>
                  <a:path w="120000" h="120000" fill="none" extrusionOk="0">
                    <a:moveTo>
                      <a:pt x="60000" y="15000"/>
                    </a:moveTo>
                    <a:lnTo>
                      <a:pt x="72656" y="31875"/>
                    </a:lnTo>
                    <a:lnTo>
                      <a:pt x="72656" y="20625"/>
                    </a:lnTo>
                    <a:lnTo>
                      <a:pt x="81093" y="20625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4999"/>
                    </a:lnTo>
                    <a:lnTo>
                      <a:pt x="34687" y="104999"/>
                    </a:lnTo>
                    <a:lnTo>
                      <a:pt x="34687" y="60000"/>
                    </a:lnTo>
                    <a:lnTo>
                      <a:pt x="26250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4999"/>
                    </a:moveTo>
                    <a:lnTo>
                      <a:pt x="55781" y="82499"/>
                    </a:lnTo>
                    <a:lnTo>
                      <a:pt x="64218" y="82499"/>
                    </a:lnTo>
                    <a:lnTo>
                      <a:pt x="64218" y="104999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6" name="Shape 296"/>
              <p:cNvSpPr/>
              <p:nvPr/>
            </p:nvSpPr>
            <p:spPr>
              <a:xfrm>
                <a:off x="8618553" y="6522842"/>
                <a:ext cx="284100" cy="284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50" y="15000"/>
                    </a:lnTo>
                    <a:lnTo>
                      <a:pt x="26250" y="104999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50" y="15000"/>
                    </a:lnTo>
                    <a:lnTo>
                      <a:pt x="26250" y="104999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50" y="104999"/>
                    </a:lnTo>
                    <a:lnTo>
                      <a:pt x="26250" y="1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7" name="Shape 297"/>
              <p:cNvSpPr/>
              <p:nvPr/>
            </p:nvSpPr>
            <p:spPr>
              <a:xfrm>
                <a:off x="8161092" y="6522842"/>
                <a:ext cx="284100" cy="284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50" y="60000"/>
                    </a:moveTo>
                    <a:lnTo>
                      <a:pt x="93750" y="15000"/>
                    </a:lnTo>
                    <a:lnTo>
                      <a:pt x="93750" y="104999"/>
                    </a:lnTo>
                    <a:close/>
                  </a:path>
                  <a:path w="120000" h="120000" fill="darken" extrusionOk="0">
                    <a:moveTo>
                      <a:pt x="26250" y="60000"/>
                    </a:moveTo>
                    <a:lnTo>
                      <a:pt x="93750" y="15000"/>
                    </a:lnTo>
                    <a:lnTo>
                      <a:pt x="93750" y="104999"/>
                    </a:lnTo>
                    <a:close/>
                  </a:path>
                  <a:path w="120000" h="120000" fill="none" extrusionOk="0">
                    <a:moveTo>
                      <a:pt x="26250" y="60000"/>
                    </a:moveTo>
                    <a:lnTo>
                      <a:pt x="93750" y="15000"/>
                    </a:lnTo>
                    <a:lnTo>
                      <a:pt x="93750" y="10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8" name="Shape 298"/>
            <p:cNvSpPr/>
            <p:nvPr/>
          </p:nvSpPr>
          <p:spPr>
            <a:xfrm>
              <a:off x="1831334" y="6528957"/>
              <a:ext cx="53331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299" name="Shape 29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800" cy="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Shape 300"/>
          <p:cNvSpPr/>
          <p:nvPr/>
        </p:nvSpPr>
        <p:spPr>
          <a:xfrm>
            <a:off x="3995936" y="915567"/>
            <a:ext cx="4412914" cy="3377058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Los hongos reducen las paredes celulares de la madera de pícea –la única que se emplea para fabricar la tapa superior del violín– y de arce, de manera que el sonido tiene más espacio para reverberar. Una mayor ligereza se traduce en tonos más </a:t>
            </a:r>
            <a:r>
              <a:rPr lang="es-E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intensos y en mayor sonoridad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07" y="1131590"/>
            <a:ext cx="3072341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cut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Shape 305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100" cy="556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306" name="Shape 306"/>
          <p:cNvGrpSpPr/>
          <p:nvPr/>
        </p:nvGrpSpPr>
        <p:grpSpPr>
          <a:xfrm>
            <a:off x="0" y="4856842"/>
            <a:ext cx="9144000" cy="286650"/>
            <a:chOff x="0" y="6475801"/>
            <a:chExt cx="9144000" cy="382200"/>
          </a:xfrm>
        </p:grpSpPr>
        <p:grpSp>
          <p:nvGrpSpPr>
            <p:cNvPr id="307" name="Shape 307"/>
            <p:cNvGrpSpPr/>
            <p:nvPr/>
          </p:nvGrpSpPr>
          <p:grpSpPr>
            <a:xfrm>
              <a:off x="0" y="6475801"/>
              <a:ext cx="9144000" cy="382200"/>
              <a:chOff x="0" y="6475801"/>
              <a:chExt cx="9144000" cy="382200"/>
            </a:xfrm>
          </p:grpSpPr>
          <p:sp>
            <p:nvSpPr>
              <p:cNvPr id="308" name="Shape 308"/>
              <p:cNvSpPr/>
              <p:nvPr/>
            </p:nvSpPr>
            <p:spPr>
              <a:xfrm>
                <a:off x="0" y="6475801"/>
                <a:ext cx="9144000" cy="382200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Shape 309"/>
              <p:cNvSpPr/>
              <p:nvPr/>
            </p:nvSpPr>
            <p:spPr>
              <a:xfrm>
                <a:off x="105805" y="6516194"/>
                <a:ext cx="304500" cy="3045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5000"/>
                    </a:moveTo>
                    <a:lnTo>
                      <a:pt x="26250" y="60000"/>
                    </a:lnTo>
                    <a:lnTo>
                      <a:pt x="34687" y="60000"/>
                    </a:lnTo>
                    <a:lnTo>
                      <a:pt x="34687" y="104999"/>
                    </a:lnTo>
                    <a:lnTo>
                      <a:pt x="85312" y="104999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5"/>
                    </a:lnTo>
                    <a:lnTo>
                      <a:pt x="72656" y="20625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5"/>
                    </a:lnTo>
                    <a:lnTo>
                      <a:pt x="72656" y="20625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4999"/>
                    </a:lnTo>
                    <a:lnTo>
                      <a:pt x="55781" y="104999"/>
                    </a:lnTo>
                    <a:lnTo>
                      <a:pt x="55781" y="82499"/>
                    </a:lnTo>
                    <a:lnTo>
                      <a:pt x="64218" y="82499"/>
                    </a:lnTo>
                    <a:lnTo>
                      <a:pt x="64218" y="104999"/>
                    </a:lnTo>
                    <a:lnTo>
                      <a:pt x="85312" y="104999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5000"/>
                    </a:moveTo>
                    <a:lnTo>
                      <a:pt x="26250" y="60000"/>
                    </a:lnTo>
                    <a:lnTo>
                      <a:pt x="93750" y="60000"/>
                    </a:lnTo>
                    <a:close/>
                    <a:moveTo>
                      <a:pt x="55781" y="82499"/>
                    </a:moveTo>
                    <a:lnTo>
                      <a:pt x="64218" y="82499"/>
                    </a:lnTo>
                    <a:lnTo>
                      <a:pt x="64218" y="104999"/>
                    </a:lnTo>
                    <a:lnTo>
                      <a:pt x="55781" y="104999"/>
                    </a:lnTo>
                    <a:close/>
                  </a:path>
                  <a:path w="120000" h="120000" fill="none" extrusionOk="0">
                    <a:moveTo>
                      <a:pt x="60000" y="15000"/>
                    </a:moveTo>
                    <a:lnTo>
                      <a:pt x="72656" y="31875"/>
                    </a:lnTo>
                    <a:lnTo>
                      <a:pt x="72656" y="20625"/>
                    </a:lnTo>
                    <a:lnTo>
                      <a:pt x="81093" y="20625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4999"/>
                    </a:lnTo>
                    <a:lnTo>
                      <a:pt x="34687" y="104999"/>
                    </a:lnTo>
                    <a:lnTo>
                      <a:pt x="34687" y="60000"/>
                    </a:lnTo>
                    <a:lnTo>
                      <a:pt x="26250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4999"/>
                    </a:moveTo>
                    <a:lnTo>
                      <a:pt x="55781" y="82499"/>
                    </a:lnTo>
                    <a:lnTo>
                      <a:pt x="64218" y="82499"/>
                    </a:lnTo>
                    <a:lnTo>
                      <a:pt x="64218" y="104999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Shape 310"/>
              <p:cNvSpPr/>
              <p:nvPr/>
            </p:nvSpPr>
            <p:spPr>
              <a:xfrm>
                <a:off x="8618553" y="6522842"/>
                <a:ext cx="284100" cy="284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50" y="15000"/>
                    </a:lnTo>
                    <a:lnTo>
                      <a:pt x="26250" y="104999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50" y="15000"/>
                    </a:lnTo>
                    <a:lnTo>
                      <a:pt x="26250" y="104999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50" y="104999"/>
                    </a:lnTo>
                    <a:lnTo>
                      <a:pt x="26250" y="1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Shape 311"/>
              <p:cNvSpPr/>
              <p:nvPr/>
            </p:nvSpPr>
            <p:spPr>
              <a:xfrm>
                <a:off x="8161092" y="6522842"/>
                <a:ext cx="284100" cy="284100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50" y="60000"/>
                    </a:moveTo>
                    <a:lnTo>
                      <a:pt x="93750" y="15000"/>
                    </a:lnTo>
                    <a:lnTo>
                      <a:pt x="93750" y="104999"/>
                    </a:lnTo>
                    <a:close/>
                  </a:path>
                  <a:path w="120000" h="120000" fill="darken" extrusionOk="0">
                    <a:moveTo>
                      <a:pt x="26250" y="60000"/>
                    </a:moveTo>
                    <a:lnTo>
                      <a:pt x="93750" y="15000"/>
                    </a:lnTo>
                    <a:lnTo>
                      <a:pt x="93750" y="104999"/>
                    </a:lnTo>
                    <a:close/>
                  </a:path>
                  <a:path w="120000" h="120000" fill="none" extrusionOk="0">
                    <a:moveTo>
                      <a:pt x="26250" y="60000"/>
                    </a:moveTo>
                    <a:lnTo>
                      <a:pt x="93750" y="15000"/>
                    </a:lnTo>
                    <a:lnTo>
                      <a:pt x="93750" y="10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12" name="Shape 312"/>
            <p:cNvSpPr/>
            <p:nvPr/>
          </p:nvSpPr>
          <p:spPr>
            <a:xfrm>
              <a:off x="1831334" y="6528957"/>
              <a:ext cx="5333100" cy="328200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313" name="Shape 3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800" cy="4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4" name="Shape 314"/>
          <p:cNvSpPr/>
          <p:nvPr/>
        </p:nvSpPr>
        <p:spPr>
          <a:xfrm>
            <a:off x="708143" y="748445"/>
            <a:ext cx="7737000" cy="4001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just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</a:rPr>
              <a:t>Pero los hongos no afectan únicamente al volumen, sino que también duplican la función amortiguadora de la madera, eliminando los sonidos demasiado agudos e irritantes. </a:t>
            </a:r>
            <a:r>
              <a:rPr lang="es-ES" sz="2000" dirty="0" err="1">
                <a:solidFill>
                  <a:schemeClr val="dk1"/>
                </a:solidFill>
              </a:rPr>
              <a:t>Schwarze</a:t>
            </a:r>
            <a:r>
              <a:rPr lang="es-ES" sz="2000" dirty="0">
                <a:solidFill>
                  <a:schemeClr val="dk1"/>
                </a:solidFill>
              </a:rPr>
              <a:t> asegura que además pueden mejorar otros instrumentos, como el salterio y la guitarra. —</a:t>
            </a: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000" i="1" dirty="0">
              <a:solidFill>
                <a:schemeClr val="dk1"/>
              </a:solidFill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000" i="1" dirty="0">
              <a:solidFill>
                <a:schemeClr val="dk1"/>
              </a:solidFill>
            </a:endParaRPr>
          </a:p>
          <a:p>
            <a:pPr lvl="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s-ES" sz="2000" i="1" dirty="0" err="1">
                <a:solidFill>
                  <a:schemeClr val="dk1"/>
                </a:solidFill>
              </a:rPr>
              <a:t>Johnna</a:t>
            </a:r>
            <a:r>
              <a:rPr lang="es-ES" sz="2000" i="1" dirty="0">
                <a:solidFill>
                  <a:schemeClr val="dk1"/>
                </a:solidFill>
              </a:rPr>
              <a:t> Rizzo</a:t>
            </a: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Shape 315"/>
          <p:cNvSpPr/>
          <p:nvPr/>
        </p:nvSpPr>
        <p:spPr>
          <a:xfrm>
            <a:off x="3873155" y="3923928"/>
            <a:ext cx="4571999" cy="8310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Tomado de: Magazin de la National Geografic. </a:t>
            </a:r>
            <a:r>
              <a:rPr lang="es-ES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http://www.nationalgeographic.com.es/articulo/ng_magazine/actualidad/8122/hongos_</a:t>
            </a:r>
            <a:br>
              <a:rPr lang="es-ES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</a:br>
            <a:r>
              <a:rPr lang="es-ES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afinadores.html</a:t>
            </a:r>
          </a:p>
        </p:txBody>
      </p:sp>
    </p:spTree>
  </p:cSld>
  <p:clrMapOvr>
    <a:masterClrMapping/>
  </p:clrMapOvr>
  <p:transition spd="slow">
    <p:cut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Shape 320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321" name="Shape 321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322" name="Shape 322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323" name="Shape 323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4" name="Shape 324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5" name="Shape 325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6" name="Shape 326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27" name="Shape 327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328" name="Shape 3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738" cy="479888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Shape 329"/>
          <p:cNvSpPr/>
          <p:nvPr/>
        </p:nvSpPr>
        <p:spPr>
          <a:xfrm>
            <a:off x="763652" y="521957"/>
            <a:ext cx="7304564" cy="132971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Texto 2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"El matrimonio debe ser entre uno y una</a:t>
            </a:r>
            <a:r>
              <a:rPr lang="es-ES" sz="2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"</a:t>
            </a:r>
            <a:endParaRPr lang="es-ES"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763652" y="1796221"/>
            <a:ext cx="3734178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dirty="0">
                <a:solidFill>
                  <a:schemeClr val="dk1"/>
                </a:solidFill>
              </a:rPr>
              <a:t>El Procurador General de la Nación, Alejandro Ordóñez, dijo que “se debe diferenciar el acto solemne”, el cual ordena la Corte Constitucional para formalizar la unión de parejas homosexuales, y el concepto de matrimonio, que debe ser entre un hombre y una mujer.</a:t>
            </a:r>
            <a:br>
              <a:rPr lang="es-ES" sz="2000" dirty="0">
                <a:solidFill>
                  <a:schemeClr val="dk1"/>
                </a:solidFill>
              </a:rPr>
            </a:br>
            <a:r>
              <a:rPr lang="es-ES" dirty="0">
                <a:solidFill>
                  <a:schemeClr val="dk1"/>
                </a:solidFill>
              </a:rPr>
              <a:t/>
            </a:r>
            <a:br>
              <a:rPr lang="es-ES" dirty="0">
                <a:solidFill>
                  <a:schemeClr val="dk1"/>
                </a:solidFill>
              </a:rPr>
            </a:br>
            <a:r>
              <a:rPr lang="es-ES" dirty="0">
                <a:solidFill>
                  <a:schemeClr val="dk1"/>
                </a:solidFill>
              </a:rPr>
              <a:t/>
            </a:r>
            <a:br>
              <a:rPr lang="es-ES" dirty="0">
                <a:solidFill>
                  <a:schemeClr val="dk1"/>
                </a:solidFill>
              </a:rPr>
            </a:b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62450"/>
            <a:ext cx="3031798" cy="230994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335" name="Shape 335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336" name="Shape 336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337" name="Shape 337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Shape 338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1" name="Shape 341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342" name="Shape 3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738" cy="47988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/>
          <p:nvPr/>
        </p:nvSpPr>
        <p:spPr>
          <a:xfrm>
            <a:off x="827584" y="678931"/>
            <a:ext cx="7333508" cy="378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endParaRPr lang="es-ES" sz="2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endParaRPr lang="es-ES" sz="2000" dirty="0">
              <a:solidFill>
                <a:schemeClr val="dk1"/>
              </a:solidFill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El 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funcionario aseguró que el matrimonio “debe entenderse en la unión de “uno y una”, como lo expresa el artículo 42 de la Constitución Política. Además, aclaró que otra cosa es la solemnidad respecto a la unión de parejas del mismo sexo.</a:t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3496217" y="3570251"/>
            <a:ext cx="4572000" cy="101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S" sz="1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0" y="378072"/>
            <a:ext cx="9144000" cy="146508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4000" b="1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4000" b="1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4000" b="1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4000" b="1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4000" b="1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Introducción a los modos del discurso</a:t>
            </a:r>
            <a:br>
              <a:rPr lang="es-ES" sz="4000" b="1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4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Semana 6 / Sesión 11</a:t>
            </a:r>
            <a:br>
              <a:rPr lang="es-ES" sz="24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2400" b="0" i="0" u="none" strike="noStrike" cap="none">
              <a:solidFill>
                <a:srgbClr val="1A613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" name="Shape 100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sp>
          <p:nvSpPr>
            <p:cNvPr id="101" name="Shape 101"/>
            <p:cNvSpPr/>
            <p:nvPr/>
          </p:nvSpPr>
          <p:spPr>
            <a:xfrm>
              <a:off x="0" y="6475801"/>
              <a:ext cx="9144000" cy="382198"/>
            </a:xfrm>
            <a:prstGeom prst="rect">
              <a:avLst/>
            </a:prstGeom>
            <a:solidFill>
              <a:srgbClr val="1A613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Shape 102"/>
            <p:cNvSpPr/>
            <p:nvPr/>
          </p:nvSpPr>
          <p:spPr>
            <a:xfrm>
              <a:off x="105805" y="6516194"/>
              <a:ext cx="304431" cy="3044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60000" y="14999"/>
                  </a:moveTo>
                  <a:lnTo>
                    <a:pt x="26249" y="60000"/>
                  </a:lnTo>
                  <a:lnTo>
                    <a:pt x="34687" y="60000"/>
                  </a:lnTo>
                  <a:lnTo>
                    <a:pt x="34687" y="105000"/>
                  </a:lnTo>
                  <a:lnTo>
                    <a:pt x="85312" y="105000"/>
                  </a:lnTo>
                  <a:lnTo>
                    <a:pt x="85312" y="60000"/>
                  </a:lnTo>
                  <a:lnTo>
                    <a:pt x="93750" y="60000"/>
                  </a:lnTo>
                  <a:lnTo>
                    <a:pt x="81093" y="43125"/>
                  </a:lnTo>
                  <a:lnTo>
                    <a:pt x="81093" y="20624"/>
                  </a:lnTo>
                  <a:lnTo>
                    <a:pt x="72656" y="20624"/>
                  </a:lnTo>
                  <a:lnTo>
                    <a:pt x="72656" y="31875"/>
                  </a:lnTo>
                  <a:close/>
                </a:path>
                <a:path w="120000" h="120000" fill="darkenLess" extrusionOk="0">
                  <a:moveTo>
                    <a:pt x="81093" y="43125"/>
                  </a:moveTo>
                  <a:lnTo>
                    <a:pt x="81093" y="20624"/>
                  </a:lnTo>
                  <a:lnTo>
                    <a:pt x="72656" y="20624"/>
                  </a:lnTo>
                  <a:lnTo>
                    <a:pt x="72656" y="31875"/>
                  </a:lnTo>
                  <a:close/>
                  <a:moveTo>
                    <a:pt x="34687" y="60000"/>
                  </a:moveTo>
                  <a:lnTo>
                    <a:pt x="34687" y="105000"/>
                  </a:lnTo>
                  <a:lnTo>
                    <a:pt x="55781" y="105000"/>
                  </a:lnTo>
                  <a:lnTo>
                    <a:pt x="55781" y="82500"/>
                  </a:lnTo>
                  <a:lnTo>
                    <a:pt x="64218" y="82500"/>
                  </a:lnTo>
                  <a:lnTo>
                    <a:pt x="64218" y="105000"/>
                  </a:lnTo>
                  <a:lnTo>
                    <a:pt x="85312" y="105000"/>
                  </a:lnTo>
                  <a:lnTo>
                    <a:pt x="85312" y="60000"/>
                  </a:lnTo>
                  <a:close/>
                </a:path>
                <a:path w="120000" h="120000" fill="darken" extrusionOk="0">
                  <a:moveTo>
                    <a:pt x="60000" y="14999"/>
                  </a:moveTo>
                  <a:lnTo>
                    <a:pt x="26249" y="60000"/>
                  </a:lnTo>
                  <a:lnTo>
                    <a:pt x="93750" y="60000"/>
                  </a:lnTo>
                  <a:close/>
                  <a:moveTo>
                    <a:pt x="55781" y="82500"/>
                  </a:moveTo>
                  <a:lnTo>
                    <a:pt x="64218" y="82500"/>
                  </a:lnTo>
                  <a:lnTo>
                    <a:pt x="64218" y="105000"/>
                  </a:lnTo>
                  <a:lnTo>
                    <a:pt x="55781" y="105000"/>
                  </a:lnTo>
                  <a:close/>
                </a:path>
                <a:path w="120000" h="120000" fill="none" extrusionOk="0">
                  <a:moveTo>
                    <a:pt x="60000" y="14999"/>
                  </a:moveTo>
                  <a:lnTo>
                    <a:pt x="72656" y="31875"/>
                  </a:lnTo>
                  <a:lnTo>
                    <a:pt x="72656" y="20624"/>
                  </a:lnTo>
                  <a:lnTo>
                    <a:pt x="81093" y="20624"/>
                  </a:lnTo>
                  <a:lnTo>
                    <a:pt x="81093" y="43125"/>
                  </a:lnTo>
                  <a:lnTo>
                    <a:pt x="93750" y="60000"/>
                  </a:lnTo>
                  <a:lnTo>
                    <a:pt x="85312" y="60000"/>
                  </a:lnTo>
                  <a:lnTo>
                    <a:pt x="85312" y="105000"/>
                  </a:lnTo>
                  <a:lnTo>
                    <a:pt x="34687" y="105000"/>
                  </a:lnTo>
                  <a:lnTo>
                    <a:pt x="34687" y="60000"/>
                  </a:lnTo>
                  <a:lnTo>
                    <a:pt x="26249" y="60000"/>
                  </a:lnTo>
                  <a:close/>
                  <a:moveTo>
                    <a:pt x="72656" y="31875"/>
                  </a:moveTo>
                  <a:lnTo>
                    <a:pt x="81093" y="43125"/>
                  </a:lnTo>
                  <a:moveTo>
                    <a:pt x="85312" y="60000"/>
                  </a:moveTo>
                  <a:lnTo>
                    <a:pt x="34687" y="60000"/>
                  </a:lnTo>
                  <a:moveTo>
                    <a:pt x="55781" y="105000"/>
                  </a:moveTo>
                  <a:lnTo>
                    <a:pt x="55781" y="82500"/>
                  </a:lnTo>
                  <a:lnTo>
                    <a:pt x="64218" y="82500"/>
                  </a:lnTo>
                  <a:lnTo>
                    <a:pt x="64218" y="105000"/>
                  </a:lnTo>
                </a:path>
                <a:path w="120000" h="120000" fill="none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Shape 103"/>
            <p:cNvSpPr/>
            <p:nvPr/>
          </p:nvSpPr>
          <p:spPr>
            <a:xfrm>
              <a:off x="8618553" y="6522842"/>
              <a:ext cx="284062" cy="2840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93750" y="60000"/>
                  </a:moveTo>
                  <a:lnTo>
                    <a:pt x="26249" y="14999"/>
                  </a:lnTo>
                  <a:lnTo>
                    <a:pt x="26249" y="105000"/>
                  </a:lnTo>
                  <a:close/>
                </a:path>
                <a:path w="120000" h="120000" fill="darken" extrusionOk="0">
                  <a:moveTo>
                    <a:pt x="93750" y="60000"/>
                  </a:moveTo>
                  <a:lnTo>
                    <a:pt x="26249" y="14999"/>
                  </a:lnTo>
                  <a:lnTo>
                    <a:pt x="26249" y="105000"/>
                  </a:lnTo>
                  <a:close/>
                </a:path>
                <a:path w="120000" h="120000" fill="none" extrusionOk="0">
                  <a:moveTo>
                    <a:pt x="93750" y="60000"/>
                  </a:moveTo>
                  <a:lnTo>
                    <a:pt x="26249" y="105000"/>
                  </a:lnTo>
                  <a:lnTo>
                    <a:pt x="26249" y="14999"/>
                  </a:lnTo>
                  <a:close/>
                </a:path>
                <a:path w="120000" h="120000" fill="none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Shape 104"/>
            <p:cNvSpPr/>
            <p:nvPr/>
          </p:nvSpPr>
          <p:spPr>
            <a:xfrm>
              <a:off x="8161092" y="6522842"/>
              <a:ext cx="284062" cy="2840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26249" y="60000"/>
                  </a:moveTo>
                  <a:lnTo>
                    <a:pt x="93750" y="14999"/>
                  </a:lnTo>
                  <a:lnTo>
                    <a:pt x="93750" y="105000"/>
                  </a:lnTo>
                  <a:close/>
                </a:path>
                <a:path w="120000" h="120000" fill="darken" extrusionOk="0">
                  <a:moveTo>
                    <a:pt x="26249" y="60000"/>
                  </a:moveTo>
                  <a:lnTo>
                    <a:pt x="93750" y="14999"/>
                  </a:lnTo>
                  <a:lnTo>
                    <a:pt x="93750" y="105000"/>
                  </a:lnTo>
                  <a:close/>
                </a:path>
                <a:path w="120000" h="120000" fill="none" extrusionOk="0">
                  <a:moveTo>
                    <a:pt x="26249" y="60000"/>
                  </a:moveTo>
                  <a:lnTo>
                    <a:pt x="93750" y="14999"/>
                  </a:lnTo>
                  <a:lnTo>
                    <a:pt x="93750" y="105000"/>
                  </a:lnTo>
                  <a:close/>
                </a:path>
                <a:path w="120000" h="120000" fill="none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5" name="Shape 105"/>
          <p:cNvSpPr txBox="1"/>
          <p:nvPr/>
        </p:nvSpPr>
        <p:spPr>
          <a:xfrm>
            <a:off x="795366" y="2568432"/>
            <a:ext cx="7404931" cy="224676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Objetivos de la sesión</a:t>
            </a:r>
          </a:p>
          <a:p>
            <a:pPr marL="179388" marR="0" lvl="0" indent="-179388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Diferenciar los diversos modos del discurso.</a:t>
            </a:r>
          </a:p>
          <a:p>
            <a:pPr marL="179388" marR="0" lvl="0" indent="-179388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Reconocer las características de las tipologías textuales correspondientes a los cuatro modos discursivos abordados en la sesión. </a:t>
            </a: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						</a:t>
            </a:r>
            <a:b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Shape 106"/>
          <p:cNvSpPr/>
          <p:nvPr/>
        </p:nvSpPr>
        <p:spPr>
          <a:xfrm>
            <a:off x="1831334" y="4896717"/>
            <a:ext cx="5332993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S" sz="1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Vamos para la Universidad</a:t>
            </a:r>
            <a:r>
              <a:rPr lang="es-ES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lang="es-ES" sz="1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Gobernación de Antioquia – Universidad de Antioquia</a:t>
            </a:r>
          </a:p>
        </p:txBody>
      </p:sp>
    </p:spTree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335" name="Shape 335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336" name="Shape 336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337" name="Shape 337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8" name="Shape 338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9" name="Shape 339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0" name="Shape 340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41" name="Shape 341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342" name="Shape 3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738" cy="479888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Shape 343"/>
          <p:cNvSpPr/>
          <p:nvPr/>
        </p:nvSpPr>
        <p:spPr>
          <a:xfrm>
            <a:off x="763652" y="678931"/>
            <a:ext cx="7304700" cy="37857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>
              <a:lnSpc>
                <a:spcPct val="115000"/>
              </a:lnSpc>
              <a:buSzPct val="25000"/>
            </a:pPr>
            <a:endParaRPr lang="es-ES" sz="2000" dirty="0" smtClean="0">
              <a:solidFill>
                <a:schemeClr val="dk1"/>
              </a:solidFill>
            </a:endParaRPr>
          </a:p>
          <a:p>
            <a:pPr lvl="0">
              <a:lnSpc>
                <a:spcPct val="115000"/>
              </a:lnSpc>
              <a:buSzPct val="25000"/>
            </a:pPr>
            <a:r>
              <a:rPr lang="es-ES" sz="2000" dirty="0" smtClean="0">
                <a:solidFill>
                  <a:schemeClr val="dk1"/>
                </a:solidFill>
              </a:rPr>
              <a:t>"</a:t>
            </a:r>
            <a:r>
              <a:rPr lang="es-ES" sz="2000" dirty="0">
                <a:solidFill>
                  <a:schemeClr val="dk1"/>
                </a:solidFill>
              </a:rPr>
              <a:t>No existen fundamentos legales ni constitucionales para tales efectos. De haber esta clase de matrimonios se sustituye la Constitución“ agregó. (…).</a:t>
            </a:r>
            <a:br>
              <a:rPr lang="es-ES" sz="2000" dirty="0">
                <a:solidFill>
                  <a:schemeClr val="dk1"/>
                </a:solidFill>
              </a:rPr>
            </a:br>
            <a:r>
              <a:rPr lang="es-ES" sz="2000" dirty="0">
                <a:solidFill>
                  <a:schemeClr val="dk1"/>
                </a:solidFill>
              </a:rPr>
              <a:t/>
            </a:r>
            <a:br>
              <a:rPr lang="es-ES" sz="2000" dirty="0">
                <a:solidFill>
                  <a:schemeClr val="dk1"/>
                </a:solidFill>
              </a:rPr>
            </a:br>
            <a:r>
              <a:rPr lang="es-ES" sz="2000" dirty="0">
                <a:solidFill>
                  <a:schemeClr val="dk1"/>
                </a:solidFill>
              </a:rPr>
              <a:t/>
            </a:r>
            <a:br>
              <a:rPr lang="es-ES" sz="2000" dirty="0">
                <a:solidFill>
                  <a:schemeClr val="dk1"/>
                </a:solidFill>
              </a:rPr>
            </a:b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4" name="Shape 344"/>
          <p:cNvSpPr/>
          <p:nvPr/>
        </p:nvSpPr>
        <p:spPr>
          <a:xfrm>
            <a:off x="3496217" y="3570251"/>
            <a:ext cx="4572000" cy="1015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Tomado de: </a:t>
            </a:r>
            <a:r>
              <a:rPr lang="es-ES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http://www.elcolombiano.com/BancoConocimiento/E/el_matrimonio_debe_ser_entre_uno_y_una_ procurador/el_matrimonio_debe_ser_entre_uno_y_una_procurador.asp</a:t>
            </a:r>
            <a:r>
              <a:rPr lang="es-E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26151660"/>
      </p:ext>
    </p:extLst>
  </p:cSld>
  <p:clrMapOvr>
    <a:masterClrMapping/>
  </p:clrMapOvr>
  <p:transition spd="slow">
    <p:cut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Shape 349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350" name="Shape 350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351" name="Shape 351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352" name="Shape 352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3" name="Shape 353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4" name="Shape 354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5" name="Shape 355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56" name="Shape 356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357" name="Shape 3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738" cy="479888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Shape 358"/>
          <p:cNvSpPr/>
          <p:nvPr/>
        </p:nvSpPr>
        <p:spPr>
          <a:xfrm>
            <a:off x="611560" y="239943"/>
            <a:ext cx="7456656" cy="44012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Texto </a:t>
            </a: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Fragmento del cuento: Una rosa para Emilia de William Faulkner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(…) La casa era una construcción cuadrada, pesada, que había sido blanca en otro tiempo, decorada con cúpulas, volutas, espirales y balcones en el pesado estilo del siglo XVII; asentada en la calle principal de la ciudad en los tiempos en que se construyó, se había visto invadida más tarde por garajes y fábricas de algodón, que habían llegado incluso a borrar el recuerdo de los ilustres nombres del vecindario. </a:t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364" name="Shape 364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365" name="Shape 365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366" name="Shape 366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Shape 367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Shape 368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Shape 369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0" name="Shape 370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371" name="Shape 3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738" cy="479888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/>
          <p:nvPr/>
        </p:nvSpPr>
        <p:spPr>
          <a:xfrm>
            <a:off x="763652" y="521956"/>
            <a:ext cx="7304564" cy="40934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Tan sólo había quedado la casa de la señorita Emilia, levantando su permanente y coqueta decadencia sobre los vagones de algodón y bombas de gasolina, ofendiendo la vista, entre las demás cosas que también la ofendían. </a:t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3589092" y="3566096"/>
            <a:ext cx="4572000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endParaRPr lang="es-ES" sz="1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8729" y="2139702"/>
            <a:ext cx="1558668" cy="20809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062619"/>
            <a:ext cx="1414154" cy="2167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900" y="2000543"/>
            <a:ext cx="1449388" cy="2229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ransition spd="slow">
    <p:cut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Shape 363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364" name="Shape 364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365" name="Shape 365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366" name="Shape 366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7" name="Shape 367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8" name="Shape 368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9" name="Shape 369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0" name="Shape 370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371" name="Shape 3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738" cy="479888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Shape 372"/>
          <p:cNvSpPr/>
          <p:nvPr/>
        </p:nvSpPr>
        <p:spPr>
          <a:xfrm>
            <a:off x="763652" y="521956"/>
            <a:ext cx="7304564" cy="40934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lvl="0" algn="just">
              <a:spcBef>
                <a:spcPts val="600"/>
              </a:spcBef>
              <a:buSzPct val="25000"/>
            </a:pPr>
            <a:endParaRPr lang="es-ES" sz="2000" dirty="0" smtClean="0">
              <a:solidFill>
                <a:schemeClr val="dk1"/>
              </a:solidFill>
            </a:endParaRPr>
          </a:p>
          <a:p>
            <a:pPr lvl="0" algn="just">
              <a:spcBef>
                <a:spcPts val="600"/>
              </a:spcBef>
              <a:buSzPct val="25000"/>
            </a:pPr>
            <a:r>
              <a:rPr lang="es-ES" sz="2000" dirty="0" smtClean="0">
                <a:solidFill>
                  <a:schemeClr val="dk1"/>
                </a:solidFill>
              </a:rPr>
              <a:t>Y </a:t>
            </a:r>
            <a:r>
              <a:rPr lang="es-ES" sz="2000" dirty="0">
                <a:solidFill>
                  <a:schemeClr val="dk1"/>
                </a:solidFill>
              </a:rPr>
              <a:t>ahora la señorita Emilia había ido a reunirse con los representantes de aquellos ilustres hombres que descansaban en el sombreado cementerio, entre las alineadas y anónimas tumbas de los soldados de la Unión, que habían caído en la batalla de Jefferson (…).</a:t>
            </a: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3589092" y="3566096"/>
            <a:ext cx="4572000" cy="83099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Tomado de: </a:t>
            </a:r>
            <a:r>
              <a:rPr lang="es-ES" sz="12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http://www.ciudadseva.com/textos/cuentos/ing/faulkner/una_rosa_para_emilia.htm</a:t>
            </a:r>
            <a:r>
              <a:rPr lang="es-E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br>
              <a:rPr lang="es-E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8016048"/>
      </p:ext>
    </p:extLst>
  </p:cSld>
  <p:clrMapOvr>
    <a:masterClrMapping/>
  </p:clrMapOvr>
  <p:transition spd="slow">
    <p:cut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Shape 378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379" name="Shape 379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380" name="Shape 380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381" name="Shape 381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2" name="Shape 382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3" name="Shape 383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4" name="Shape 384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85" name="Shape 385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386" name="Shape 3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738" cy="479888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Shape 387"/>
          <p:cNvSpPr/>
          <p:nvPr/>
        </p:nvSpPr>
        <p:spPr>
          <a:xfrm>
            <a:off x="763652" y="521956"/>
            <a:ext cx="7304564" cy="440120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Texto 4 </a:t>
            </a:r>
          </a:p>
          <a:p>
            <a:pPr marL="0" marR="0" lvl="0" indent="0" algn="just" rtl="0">
              <a:spcBef>
                <a:spcPts val="0"/>
              </a:spcBef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None/>
            </a:pPr>
            <a:endParaRPr sz="2000"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Shape 38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88464" y="1059582"/>
            <a:ext cx="5279340" cy="2584474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</p:spPr>
      </p:pic>
      <p:sp>
        <p:nvSpPr>
          <p:cNvPr id="389" name="Shape 389"/>
          <p:cNvSpPr/>
          <p:nvPr/>
        </p:nvSpPr>
        <p:spPr>
          <a:xfrm>
            <a:off x="2088464" y="3644055"/>
            <a:ext cx="5279340" cy="65588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S" u="sng" dirty="0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https://www.youtube.com/watch?v=ytZH65EuS2k</a:t>
            </a:r>
            <a:r>
              <a:rPr lang="es-E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S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Comenzar en el segundo 47’</a:t>
            </a:r>
          </a:p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S" sz="10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105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105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395" name="Shape 395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396" name="Shape 396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397" name="Shape 397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Shape 398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Shape 399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Shape 400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1" name="Shape 401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402" name="Shape 4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738" cy="47988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Shape 403"/>
          <p:cNvSpPr/>
          <p:nvPr/>
        </p:nvSpPr>
        <p:spPr>
          <a:xfrm>
            <a:off x="874475" y="490925"/>
            <a:ext cx="7726500" cy="3909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endParaRPr lang="es-ES" sz="20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Después:</a:t>
            </a: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endParaRPr lang="es-ES"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just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457200" marR="0" lvl="0" indent="-457200" algn="just" rtl="0">
              <a:spcBef>
                <a:spcPts val="0"/>
              </a:spcBef>
              <a:buAutoNum type="arabicPeriod" startAt="2"/>
            </a:pPr>
            <a:r>
              <a:rPr lang="es-ES" sz="2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</a:t>
            </a: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Cuál es el modo discursivo al cual pertenece cada texto</a:t>
            </a:r>
            <a:r>
              <a:rPr lang="es-ES" sz="2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R="0" lvl="0" algn="just" rtl="0">
              <a:spcBef>
                <a:spcPts val="0"/>
              </a:spcBef>
            </a:pPr>
            <a:endParaRPr lang="es-ES"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spcBef>
                <a:spcPts val="0"/>
              </a:spcBef>
              <a:buAutoNum type="arabicPeriod" startAt="3"/>
            </a:pPr>
            <a:r>
              <a:rPr lang="es-ES" sz="2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</a:t>
            </a: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Cuál es la  idea principal de cada uno de los textos</a:t>
            </a:r>
            <a:r>
              <a:rPr lang="es-ES" sz="2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R="0" lvl="0" algn="just" rtl="0">
              <a:spcBef>
                <a:spcPts val="0"/>
              </a:spcBef>
            </a:pPr>
            <a:endParaRPr lang="es-ES"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just" rtl="0">
              <a:spcBef>
                <a:spcPts val="0"/>
              </a:spcBef>
              <a:buAutoNum type="arabicPeriod" startAt="4"/>
            </a:pPr>
            <a:r>
              <a:rPr lang="es-ES" sz="2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</a:t>
            </a: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Cuáles son las características de cada uno de los </a:t>
            </a:r>
            <a:r>
              <a:rPr lang="es-ES" sz="2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textos?</a:t>
            </a:r>
          </a:p>
          <a:p>
            <a:pPr marR="0" lvl="0" algn="just" rtl="0">
              <a:spcBef>
                <a:spcPts val="0"/>
              </a:spcBef>
            </a:pPr>
            <a:endParaRPr lang="es-ES"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Shape 394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395" name="Shape 395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396" name="Shape 396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397" name="Shape 397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8" name="Shape 398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99" name="Shape 399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00" name="Shape 400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1" name="Shape 401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402" name="Shape 4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738" cy="479888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Shape 403"/>
          <p:cNvSpPr/>
          <p:nvPr/>
        </p:nvSpPr>
        <p:spPr>
          <a:xfrm>
            <a:off x="874475" y="915565"/>
            <a:ext cx="7726500" cy="348495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just" rtl="0">
              <a:spcBef>
                <a:spcPts val="0"/>
              </a:spcBef>
            </a:pPr>
            <a:endParaRPr lang="es-ES"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just" rtl="0">
              <a:spcBef>
                <a:spcPts val="0"/>
              </a:spcBef>
              <a:buNone/>
            </a:pPr>
            <a:r>
              <a:rPr lang="es-ES" sz="2000" b="1" dirty="0">
                <a:solidFill>
                  <a:schemeClr val="dk1"/>
                </a:solidFill>
              </a:rPr>
              <a:t>5.   </a:t>
            </a: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Determinar qué tipo de preguntas son las que se acaban                    </a:t>
            </a:r>
          </a:p>
          <a:p>
            <a:pPr marR="0" lvl="0" algn="just" rtl="0">
              <a:spcBef>
                <a:spcPts val="0"/>
              </a:spcBef>
              <a:buNone/>
            </a:pPr>
            <a:r>
              <a:rPr lang="es-ES" sz="2000" b="1" dirty="0">
                <a:solidFill>
                  <a:schemeClr val="dk1"/>
                </a:solidFill>
              </a:rPr>
              <a:t>      d</a:t>
            </a: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  plantear y responderlas. </a:t>
            </a:r>
            <a:endParaRPr lang="es-ES" sz="20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just" rtl="0">
              <a:spcBef>
                <a:spcPts val="0"/>
              </a:spcBef>
              <a:buNone/>
            </a:pPr>
            <a:endParaRPr lang="es-ES"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None/>
            </a:pPr>
            <a:r>
              <a:rPr lang="es-ES" sz="2000" b="1" dirty="0">
                <a:solidFill>
                  <a:schemeClr val="dk1"/>
                </a:solidFill>
              </a:rPr>
              <a:t>6.   </a:t>
            </a: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Determinar qué tipo de preguntas se presentan a   </a:t>
            </a:r>
          </a:p>
          <a:p>
            <a:pPr marL="0" marR="0" lvl="0" indent="0" algn="just" rtl="0">
              <a:spcBef>
                <a:spcPts val="0"/>
              </a:spcBef>
              <a:buNone/>
            </a:pPr>
            <a:r>
              <a:rPr lang="es-ES" sz="2000" b="1" dirty="0">
                <a:solidFill>
                  <a:schemeClr val="dk1"/>
                </a:solidFill>
              </a:rPr>
              <a:t>      </a:t>
            </a:r>
            <a:r>
              <a:rPr lang="es-ES" sz="20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continuación y responderlas:</a:t>
            </a:r>
          </a:p>
        </p:txBody>
      </p:sp>
    </p:spTree>
    <p:extLst>
      <p:ext uri="{BB962C8B-B14F-4D97-AF65-F5344CB8AC3E}">
        <p14:creationId xmlns:p14="http://schemas.microsoft.com/office/powerpoint/2010/main" val="2151250229"/>
      </p:ext>
    </p:extLst>
  </p:cSld>
  <p:clrMapOvr>
    <a:masterClrMapping/>
  </p:clrMapOvr>
  <p:transition spd="slow">
    <p:cut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 dirty="0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409" name="Shape 409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410" name="Shape 410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411" name="Shape 411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5" name="Shape 415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416" name="Shape 4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738" cy="479888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Shape 417"/>
          <p:cNvSpPr/>
          <p:nvPr/>
        </p:nvSpPr>
        <p:spPr>
          <a:xfrm>
            <a:off x="755576" y="493630"/>
            <a:ext cx="7365600" cy="384594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just" rtl="0">
              <a:spcBef>
                <a:spcPts val="0"/>
              </a:spcBef>
              <a:buSzPct val="25000"/>
            </a:pPr>
            <a:endParaRPr lang="es-ES" sz="20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just" rtl="0">
              <a:spcBef>
                <a:spcPts val="0"/>
              </a:spcBef>
              <a:buSzPct val="25000"/>
            </a:pPr>
            <a:endParaRPr lang="es-ES" sz="2000" b="1" dirty="0" smtClean="0">
              <a:solidFill>
                <a:srgbClr val="87B400"/>
              </a:solidFill>
              <a:latin typeface="Arial"/>
              <a:ea typeface="Arial"/>
              <a:cs typeface="Arial"/>
              <a:sym typeface="Arial"/>
            </a:endParaRPr>
          </a:p>
          <a:p>
            <a:pPr marR="0" lvl="0" algn="just" rtl="0">
              <a:spcBef>
                <a:spcPts val="0"/>
              </a:spcBef>
              <a:buSzPct val="25000"/>
            </a:pPr>
            <a:r>
              <a:rPr lang="es-ES" sz="2000" b="1" dirty="0" smtClean="0">
                <a:solidFill>
                  <a:srgbClr val="87B400"/>
                </a:solidFill>
                <a:latin typeface="Arial"/>
                <a:ea typeface="Arial"/>
                <a:cs typeface="Arial"/>
                <a:sym typeface="Arial"/>
              </a:rPr>
              <a:t>Texto </a:t>
            </a:r>
            <a:r>
              <a:rPr lang="es-ES" sz="2000" b="1" dirty="0">
                <a:solidFill>
                  <a:srgbClr val="87B4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¿Qué efecto produce la aplicación de los hongos arborícolas en los violines? </a:t>
            </a:r>
            <a:endParaRPr lang="es-ES" sz="2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endParaRPr lang="es-ES" sz="2000" dirty="0">
              <a:solidFill>
                <a:srgbClr val="87B4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b="1" dirty="0">
                <a:solidFill>
                  <a:srgbClr val="87B400"/>
                </a:solidFill>
                <a:latin typeface="Arial"/>
                <a:ea typeface="Arial"/>
                <a:cs typeface="Arial"/>
                <a:sym typeface="Arial"/>
              </a:rPr>
              <a:t>Texto 2</a:t>
            </a: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¿Qué argumento utiliza el procurador general de la Nación para afirmar que el matrimonio debe ser entre parejas heterosexuales</a:t>
            </a:r>
            <a:r>
              <a:rPr lang="es-E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  <a:endParaRPr lang="es-E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Shape 408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409" name="Shape 409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410" name="Shape 410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411" name="Shape 411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2" name="Shape 412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4" name="Shape 414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5" name="Shape 415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416" name="Shape 4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738" cy="479888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Shape 417"/>
          <p:cNvSpPr/>
          <p:nvPr/>
        </p:nvSpPr>
        <p:spPr>
          <a:xfrm>
            <a:off x="874484" y="452056"/>
            <a:ext cx="7246692" cy="409342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endParaRPr lang="es-ES" sz="20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b="1" dirty="0" smtClean="0">
                <a:solidFill>
                  <a:srgbClr val="87B400"/>
                </a:solidFill>
                <a:latin typeface="Arial"/>
                <a:ea typeface="Arial"/>
                <a:cs typeface="Arial"/>
                <a:sym typeface="Arial"/>
              </a:rPr>
              <a:t>Texto </a:t>
            </a:r>
            <a:r>
              <a:rPr lang="es-ES" sz="2000" b="1" dirty="0">
                <a:solidFill>
                  <a:srgbClr val="87B4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¿Cuál es la causa por la cual se ofendía la vista de la señorita Emilia? </a:t>
            </a:r>
            <a:endParaRPr lang="es-ES" sz="2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endParaRPr lang="es-ES" sz="2000" dirty="0">
              <a:solidFill>
                <a:srgbClr val="87B4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b="1" dirty="0">
                <a:solidFill>
                  <a:srgbClr val="87B400"/>
                </a:solidFill>
                <a:latin typeface="Arial"/>
                <a:ea typeface="Arial"/>
                <a:cs typeface="Arial"/>
                <a:sym typeface="Arial"/>
              </a:rPr>
              <a:t>Texto 4</a:t>
            </a: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¿Qué intención comunicativa tiene el autor del video “Instalar </a:t>
            </a:r>
            <a:r>
              <a:rPr lang="es-ES" sz="20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Whatsapp</a:t>
            </a: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en PC”?</a:t>
            </a:r>
          </a:p>
        </p:txBody>
      </p:sp>
    </p:spTree>
    <p:extLst>
      <p:ext uri="{BB962C8B-B14F-4D97-AF65-F5344CB8AC3E}">
        <p14:creationId xmlns:p14="http://schemas.microsoft.com/office/powerpoint/2010/main" val="967820855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Shape 422"/>
          <p:cNvSpPr txBox="1">
            <a:spLocks noGrp="1"/>
          </p:cNvSpPr>
          <p:nvPr>
            <p:ph type="title"/>
          </p:nvPr>
        </p:nvSpPr>
        <p:spPr>
          <a:xfrm>
            <a:off x="7721599" y="0"/>
            <a:ext cx="1181017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</a:t>
            </a:r>
          </a:p>
        </p:txBody>
      </p:sp>
      <p:grpSp>
        <p:nvGrpSpPr>
          <p:cNvPr id="423" name="Shape 423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424" name="Shape 424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425" name="Shape 425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6" name="Shape 426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7" name="Shape 427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8" name="Shape 428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29" name="Shape 429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430" name="Shape 4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523478" y="0"/>
            <a:ext cx="544738" cy="479888"/>
          </a:xfrm>
          <a:prstGeom prst="rect">
            <a:avLst/>
          </a:prstGeom>
          <a:noFill/>
          <a:ln>
            <a:noFill/>
          </a:ln>
        </p:spPr>
      </p:pic>
      <p:sp>
        <p:nvSpPr>
          <p:cNvPr id="431" name="Shape 431"/>
          <p:cNvSpPr/>
          <p:nvPr/>
        </p:nvSpPr>
        <p:spPr>
          <a:xfrm>
            <a:off x="874484" y="490925"/>
            <a:ext cx="7246692" cy="163121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endParaRPr lang="es-ES" sz="2000" b="1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b="1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Cierre</a:t>
            </a:r>
            <a:endParaRPr lang="es-ES"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¿Qué tipos de lecturas textuales o audiovisuales realiza con mayor frecuencia</a:t>
            </a:r>
            <a:r>
              <a:rPr lang="es-ES" sz="2000" dirty="0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?</a:t>
            </a: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endParaRPr lang="es-E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¿A qué genero discursivo pertenecen?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4050414" y="2089825"/>
            <a:ext cx="2622204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3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</a:p>
        </p:txBody>
      </p:sp>
      <p:grpSp>
        <p:nvGrpSpPr>
          <p:cNvPr id="112" name="Shape 112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sp>
          <p:nvSpPr>
            <p:cNvPr id="113" name="Shape 113"/>
            <p:cNvSpPr/>
            <p:nvPr/>
          </p:nvSpPr>
          <p:spPr>
            <a:xfrm>
              <a:off x="0" y="6475801"/>
              <a:ext cx="9144000" cy="382198"/>
            </a:xfrm>
            <a:prstGeom prst="rect">
              <a:avLst/>
            </a:prstGeom>
            <a:solidFill>
              <a:srgbClr val="1A613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Shape 114"/>
            <p:cNvSpPr/>
            <p:nvPr/>
          </p:nvSpPr>
          <p:spPr>
            <a:xfrm>
              <a:off x="105805" y="6516194"/>
              <a:ext cx="304431" cy="3044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60000" y="14999"/>
                  </a:moveTo>
                  <a:lnTo>
                    <a:pt x="26249" y="60000"/>
                  </a:lnTo>
                  <a:lnTo>
                    <a:pt x="34687" y="60000"/>
                  </a:lnTo>
                  <a:lnTo>
                    <a:pt x="34687" y="105000"/>
                  </a:lnTo>
                  <a:lnTo>
                    <a:pt x="85312" y="105000"/>
                  </a:lnTo>
                  <a:lnTo>
                    <a:pt x="85312" y="60000"/>
                  </a:lnTo>
                  <a:lnTo>
                    <a:pt x="93750" y="60000"/>
                  </a:lnTo>
                  <a:lnTo>
                    <a:pt x="81093" y="43125"/>
                  </a:lnTo>
                  <a:lnTo>
                    <a:pt x="81093" y="20624"/>
                  </a:lnTo>
                  <a:lnTo>
                    <a:pt x="72656" y="20624"/>
                  </a:lnTo>
                  <a:lnTo>
                    <a:pt x="72656" y="31875"/>
                  </a:lnTo>
                  <a:close/>
                </a:path>
                <a:path w="120000" h="120000" fill="darkenLess" extrusionOk="0">
                  <a:moveTo>
                    <a:pt x="81093" y="43125"/>
                  </a:moveTo>
                  <a:lnTo>
                    <a:pt x="81093" y="20624"/>
                  </a:lnTo>
                  <a:lnTo>
                    <a:pt x="72656" y="20624"/>
                  </a:lnTo>
                  <a:lnTo>
                    <a:pt x="72656" y="31875"/>
                  </a:lnTo>
                  <a:close/>
                  <a:moveTo>
                    <a:pt x="34687" y="60000"/>
                  </a:moveTo>
                  <a:lnTo>
                    <a:pt x="34687" y="105000"/>
                  </a:lnTo>
                  <a:lnTo>
                    <a:pt x="55781" y="105000"/>
                  </a:lnTo>
                  <a:lnTo>
                    <a:pt x="55781" y="82500"/>
                  </a:lnTo>
                  <a:lnTo>
                    <a:pt x="64218" y="82500"/>
                  </a:lnTo>
                  <a:lnTo>
                    <a:pt x="64218" y="105000"/>
                  </a:lnTo>
                  <a:lnTo>
                    <a:pt x="85312" y="105000"/>
                  </a:lnTo>
                  <a:lnTo>
                    <a:pt x="85312" y="60000"/>
                  </a:lnTo>
                  <a:close/>
                </a:path>
                <a:path w="120000" h="120000" fill="darken" extrusionOk="0">
                  <a:moveTo>
                    <a:pt x="60000" y="14999"/>
                  </a:moveTo>
                  <a:lnTo>
                    <a:pt x="26249" y="60000"/>
                  </a:lnTo>
                  <a:lnTo>
                    <a:pt x="93750" y="60000"/>
                  </a:lnTo>
                  <a:close/>
                  <a:moveTo>
                    <a:pt x="55781" y="82500"/>
                  </a:moveTo>
                  <a:lnTo>
                    <a:pt x="64218" y="82500"/>
                  </a:lnTo>
                  <a:lnTo>
                    <a:pt x="64218" y="105000"/>
                  </a:lnTo>
                  <a:lnTo>
                    <a:pt x="55781" y="105000"/>
                  </a:lnTo>
                  <a:close/>
                </a:path>
                <a:path w="120000" h="120000" fill="none" extrusionOk="0">
                  <a:moveTo>
                    <a:pt x="60000" y="14999"/>
                  </a:moveTo>
                  <a:lnTo>
                    <a:pt x="72656" y="31875"/>
                  </a:lnTo>
                  <a:lnTo>
                    <a:pt x="72656" y="20624"/>
                  </a:lnTo>
                  <a:lnTo>
                    <a:pt x="81093" y="20624"/>
                  </a:lnTo>
                  <a:lnTo>
                    <a:pt x="81093" y="43125"/>
                  </a:lnTo>
                  <a:lnTo>
                    <a:pt x="93750" y="60000"/>
                  </a:lnTo>
                  <a:lnTo>
                    <a:pt x="85312" y="60000"/>
                  </a:lnTo>
                  <a:lnTo>
                    <a:pt x="85312" y="105000"/>
                  </a:lnTo>
                  <a:lnTo>
                    <a:pt x="34687" y="105000"/>
                  </a:lnTo>
                  <a:lnTo>
                    <a:pt x="34687" y="60000"/>
                  </a:lnTo>
                  <a:lnTo>
                    <a:pt x="26249" y="60000"/>
                  </a:lnTo>
                  <a:close/>
                  <a:moveTo>
                    <a:pt x="72656" y="31875"/>
                  </a:moveTo>
                  <a:lnTo>
                    <a:pt x="81093" y="43125"/>
                  </a:lnTo>
                  <a:moveTo>
                    <a:pt x="85312" y="60000"/>
                  </a:moveTo>
                  <a:lnTo>
                    <a:pt x="34687" y="60000"/>
                  </a:lnTo>
                  <a:moveTo>
                    <a:pt x="55781" y="105000"/>
                  </a:moveTo>
                  <a:lnTo>
                    <a:pt x="55781" y="82500"/>
                  </a:lnTo>
                  <a:lnTo>
                    <a:pt x="64218" y="82500"/>
                  </a:lnTo>
                  <a:lnTo>
                    <a:pt x="64218" y="105000"/>
                  </a:lnTo>
                </a:path>
                <a:path w="120000" h="120000" fill="none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Shape 115"/>
            <p:cNvSpPr/>
            <p:nvPr/>
          </p:nvSpPr>
          <p:spPr>
            <a:xfrm>
              <a:off x="8618553" y="6522842"/>
              <a:ext cx="284062" cy="2840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93750" y="60000"/>
                  </a:moveTo>
                  <a:lnTo>
                    <a:pt x="26249" y="14999"/>
                  </a:lnTo>
                  <a:lnTo>
                    <a:pt x="26249" y="105000"/>
                  </a:lnTo>
                  <a:close/>
                </a:path>
                <a:path w="120000" h="120000" fill="darken" extrusionOk="0">
                  <a:moveTo>
                    <a:pt x="93750" y="60000"/>
                  </a:moveTo>
                  <a:lnTo>
                    <a:pt x="26249" y="14999"/>
                  </a:lnTo>
                  <a:lnTo>
                    <a:pt x="26249" y="105000"/>
                  </a:lnTo>
                  <a:close/>
                </a:path>
                <a:path w="120000" h="120000" fill="none" extrusionOk="0">
                  <a:moveTo>
                    <a:pt x="93750" y="60000"/>
                  </a:moveTo>
                  <a:lnTo>
                    <a:pt x="26249" y="105000"/>
                  </a:lnTo>
                  <a:lnTo>
                    <a:pt x="26249" y="14999"/>
                  </a:lnTo>
                  <a:close/>
                </a:path>
                <a:path w="120000" h="120000" fill="none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Shape 116"/>
            <p:cNvSpPr/>
            <p:nvPr/>
          </p:nvSpPr>
          <p:spPr>
            <a:xfrm>
              <a:off x="8161092" y="6522842"/>
              <a:ext cx="284062" cy="2840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26249" y="60000"/>
                  </a:moveTo>
                  <a:lnTo>
                    <a:pt x="93750" y="14999"/>
                  </a:lnTo>
                  <a:lnTo>
                    <a:pt x="93750" y="105000"/>
                  </a:lnTo>
                  <a:close/>
                </a:path>
                <a:path w="120000" h="120000" fill="darken" extrusionOk="0">
                  <a:moveTo>
                    <a:pt x="26249" y="60000"/>
                  </a:moveTo>
                  <a:lnTo>
                    <a:pt x="93750" y="14999"/>
                  </a:lnTo>
                  <a:lnTo>
                    <a:pt x="93750" y="105000"/>
                  </a:lnTo>
                  <a:close/>
                </a:path>
                <a:path w="120000" h="120000" fill="none" extrusionOk="0">
                  <a:moveTo>
                    <a:pt x="26249" y="60000"/>
                  </a:moveTo>
                  <a:lnTo>
                    <a:pt x="93750" y="14999"/>
                  </a:lnTo>
                  <a:lnTo>
                    <a:pt x="93750" y="105000"/>
                  </a:lnTo>
                  <a:close/>
                </a:path>
                <a:path w="120000" h="120000" fill="none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17" name="Shape 1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32770" y="964350"/>
            <a:ext cx="3649232" cy="321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Shape 118"/>
          <p:cNvSpPr/>
          <p:nvPr/>
        </p:nvSpPr>
        <p:spPr>
          <a:xfrm>
            <a:off x="1831334" y="4896717"/>
            <a:ext cx="5332993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S" sz="1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Vamos para la Universidad</a:t>
            </a:r>
            <a:r>
              <a:rPr lang="es-ES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lang="es-ES" sz="1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Gobernación de Antioquia – Universidad de Antioquia</a:t>
            </a:r>
          </a:p>
        </p:txBody>
      </p:sp>
    </p:spTree>
  </p:cSld>
  <p:clrMapOvr>
    <a:masterClrMapping/>
  </p:clrMapOvr>
  <p:transition spd="slow">
    <p:cut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Shape 436"/>
          <p:cNvSpPr txBox="1">
            <a:spLocks noGrp="1"/>
          </p:cNvSpPr>
          <p:nvPr>
            <p:ph type="title"/>
          </p:nvPr>
        </p:nvSpPr>
        <p:spPr>
          <a:xfrm>
            <a:off x="4549985" y="2287946"/>
            <a:ext cx="3251201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3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Actividad de profundización</a:t>
            </a:r>
          </a:p>
        </p:txBody>
      </p:sp>
      <p:pic>
        <p:nvPicPr>
          <p:cNvPr id="437" name="Shape 4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188648" y="1069870"/>
            <a:ext cx="3623876" cy="31924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8" name="Shape 438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439" name="Shape 439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440" name="Shape 440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1" name="Shape 441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2" name="Shape 442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43" name="Shape 443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4" name="Shape 444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sp>
        <p:nvSpPr>
          <p:cNvPr id="445" name="Shape 445"/>
          <p:cNvSpPr txBox="1"/>
          <p:nvPr/>
        </p:nvSpPr>
        <p:spPr>
          <a:xfrm>
            <a:off x="5108264" y="3463678"/>
            <a:ext cx="3589092" cy="523219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None/>
            </a:pP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buSzPct val="25000"/>
              <a:buNone/>
            </a:pPr>
            <a:r>
              <a:rPr lang="es-ES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Ejercicios con los textos propuestos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title"/>
          </p:nvPr>
        </p:nvSpPr>
        <p:spPr>
          <a:xfrm>
            <a:off x="7790545" y="0"/>
            <a:ext cx="1112100" cy="556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</a:p>
        </p:txBody>
      </p:sp>
      <p:grpSp>
        <p:nvGrpSpPr>
          <p:cNvPr id="124" name="Shape 124"/>
          <p:cNvGrpSpPr/>
          <p:nvPr/>
        </p:nvGrpSpPr>
        <p:grpSpPr>
          <a:xfrm>
            <a:off x="0" y="4856842"/>
            <a:ext cx="9144000" cy="286650"/>
            <a:chOff x="0" y="6475801"/>
            <a:chExt cx="9144000" cy="382200"/>
          </a:xfrm>
        </p:grpSpPr>
        <p:sp>
          <p:nvSpPr>
            <p:cNvPr id="125" name="Shape 125"/>
            <p:cNvSpPr/>
            <p:nvPr/>
          </p:nvSpPr>
          <p:spPr>
            <a:xfrm>
              <a:off x="0" y="6475801"/>
              <a:ext cx="9144000" cy="382200"/>
            </a:xfrm>
            <a:prstGeom prst="rect">
              <a:avLst/>
            </a:prstGeom>
            <a:solidFill>
              <a:srgbClr val="1A613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" name="Shape 126"/>
            <p:cNvSpPr/>
            <p:nvPr/>
          </p:nvSpPr>
          <p:spPr>
            <a:xfrm>
              <a:off x="105805" y="6516194"/>
              <a:ext cx="304500" cy="304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60000" y="15000"/>
                  </a:moveTo>
                  <a:lnTo>
                    <a:pt x="26250" y="60000"/>
                  </a:lnTo>
                  <a:lnTo>
                    <a:pt x="34687" y="60000"/>
                  </a:lnTo>
                  <a:lnTo>
                    <a:pt x="34687" y="104999"/>
                  </a:lnTo>
                  <a:lnTo>
                    <a:pt x="85312" y="104999"/>
                  </a:lnTo>
                  <a:lnTo>
                    <a:pt x="85312" y="60000"/>
                  </a:lnTo>
                  <a:lnTo>
                    <a:pt x="93750" y="60000"/>
                  </a:lnTo>
                  <a:lnTo>
                    <a:pt x="81093" y="43125"/>
                  </a:lnTo>
                  <a:lnTo>
                    <a:pt x="81093" y="20625"/>
                  </a:lnTo>
                  <a:lnTo>
                    <a:pt x="72656" y="20625"/>
                  </a:lnTo>
                  <a:lnTo>
                    <a:pt x="72656" y="31875"/>
                  </a:lnTo>
                  <a:close/>
                </a:path>
                <a:path w="120000" h="120000" fill="darkenLess" extrusionOk="0">
                  <a:moveTo>
                    <a:pt x="81093" y="43125"/>
                  </a:moveTo>
                  <a:lnTo>
                    <a:pt x="81093" y="20625"/>
                  </a:lnTo>
                  <a:lnTo>
                    <a:pt x="72656" y="20625"/>
                  </a:lnTo>
                  <a:lnTo>
                    <a:pt x="72656" y="31875"/>
                  </a:lnTo>
                  <a:close/>
                  <a:moveTo>
                    <a:pt x="34687" y="60000"/>
                  </a:moveTo>
                  <a:lnTo>
                    <a:pt x="34687" y="104999"/>
                  </a:lnTo>
                  <a:lnTo>
                    <a:pt x="55781" y="104999"/>
                  </a:lnTo>
                  <a:lnTo>
                    <a:pt x="55781" y="82499"/>
                  </a:lnTo>
                  <a:lnTo>
                    <a:pt x="64218" y="82499"/>
                  </a:lnTo>
                  <a:lnTo>
                    <a:pt x="64218" y="104999"/>
                  </a:lnTo>
                  <a:lnTo>
                    <a:pt x="85312" y="104999"/>
                  </a:lnTo>
                  <a:lnTo>
                    <a:pt x="85312" y="60000"/>
                  </a:lnTo>
                  <a:close/>
                </a:path>
                <a:path w="120000" h="120000" fill="darken" extrusionOk="0">
                  <a:moveTo>
                    <a:pt x="60000" y="15000"/>
                  </a:moveTo>
                  <a:lnTo>
                    <a:pt x="26250" y="60000"/>
                  </a:lnTo>
                  <a:lnTo>
                    <a:pt x="93750" y="60000"/>
                  </a:lnTo>
                  <a:close/>
                  <a:moveTo>
                    <a:pt x="55781" y="82499"/>
                  </a:moveTo>
                  <a:lnTo>
                    <a:pt x="64218" y="82499"/>
                  </a:lnTo>
                  <a:lnTo>
                    <a:pt x="64218" y="104999"/>
                  </a:lnTo>
                  <a:lnTo>
                    <a:pt x="55781" y="104999"/>
                  </a:lnTo>
                  <a:close/>
                </a:path>
                <a:path w="120000" h="120000" fill="none" extrusionOk="0">
                  <a:moveTo>
                    <a:pt x="60000" y="15000"/>
                  </a:moveTo>
                  <a:lnTo>
                    <a:pt x="72656" y="31875"/>
                  </a:lnTo>
                  <a:lnTo>
                    <a:pt x="72656" y="20625"/>
                  </a:lnTo>
                  <a:lnTo>
                    <a:pt x="81093" y="20625"/>
                  </a:lnTo>
                  <a:lnTo>
                    <a:pt x="81093" y="43125"/>
                  </a:lnTo>
                  <a:lnTo>
                    <a:pt x="93750" y="60000"/>
                  </a:lnTo>
                  <a:lnTo>
                    <a:pt x="85312" y="60000"/>
                  </a:lnTo>
                  <a:lnTo>
                    <a:pt x="85312" y="104999"/>
                  </a:lnTo>
                  <a:lnTo>
                    <a:pt x="34687" y="104999"/>
                  </a:lnTo>
                  <a:lnTo>
                    <a:pt x="34687" y="60000"/>
                  </a:lnTo>
                  <a:lnTo>
                    <a:pt x="26250" y="60000"/>
                  </a:lnTo>
                  <a:close/>
                  <a:moveTo>
                    <a:pt x="72656" y="31875"/>
                  </a:moveTo>
                  <a:lnTo>
                    <a:pt x="81093" y="43125"/>
                  </a:lnTo>
                  <a:moveTo>
                    <a:pt x="85312" y="60000"/>
                  </a:moveTo>
                  <a:lnTo>
                    <a:pt x="34687" y="60000"/>
                  </a:lnTo>
                  <a:moveTo>
                    <a:pt x="55781" y="104999"/>
                  </a:moveTo>
                  <a:lnTo>
                    <a:pt x="55781" y="82499"/>
                  </a:lnTo>
                  <a:lnTo>
                    <a:pt x="64218" y="82499"/>
                  </a:lnTo>
                  <a:lnTo>
                    <a:pt x="64218" y="104999"/>
                  </a:lnTo>
                </a:path>
                <a:path w="120000" h="120000" fill="none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Shape 127"/>
            <p:cNvSpPr/>
            <p:nvPr/>
          </p:nvSpPr>
          <p:spPr>
            <a:xfrm>
              <a:off x="8618553" y="6522842"/>
              <a:ext cx="284100" cy="284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93750" y="60000"/>
                  </a:moveTo>
                  <a:lnTo>
                    <a:pt x="26250" y="15000"/>
                  </a:lnTo>
                  <a:lnTo>
                    <a:pt x="26250" y="104999"/>
                  </a:lnTo>
                  <a:close/>
                </a:path>
                <a:path w="120000" h="120000" fill="darken" extrusionOk="0">
                  <a:moveTo>
                    <a:pt x="93750" y="60000"/>
                  </a:moveTo>
                  <a:lnTo>
                    <a:pt x="26250" y="15000"/>
                  </a:lnTo>
                  <a:lnTo>
                    <a:pt x="26250" y="104999"/>
                  </a:lnTo>
                  <a:close/>
                </a:path>
                <a:path w="120000" h="120000" fill="none" extrusionOk="0">
                  <a:moveTo>
                    <a:pt x="93750" y="60000"/>
                  </a:moveTo>
                  <a:lnTo>
                    <a:pt x="26250" y="104999"/>
                  </a:lnTo>
                  <a:lnTo>
                    <a:pt x="26250" y="15000"/>
                  </a:lnTo>
                  <a:close/>
                </a:path>
                <a:path w="120000" h="120000" fill="none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Shape 128"/>
            <p:cNvSpPr/>
            <p:nvPr/>
          </p:nvSpPr>
          <p:spPr>
            <a:xfrm>
              <a:off x="8161092" y="6522842"/>
              <a:ext cx="284100" cy="284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26250" y="60000"/>
                  </a:moveTo>
                  <a:lnTo>
                    <a:pt x="93750" y="15000"/>
                  </a:lnTo>
                  <a:lnTo>
                    <a:pt x="93750" y="104999"/>
                  </a:lnTo>
                  <a:close/>
                </a:path>
                <a:path w="120000" h="120000" fill="darken" extrusionOk="0">
                  <a:moveTo>
                    <a:pt x="26250" y="60000"/>
                  </a:moveTo>
                  <a:lnTo>
                    <a:pt x="93750" y="15000"/>
                  </a:lnTo>
                  <a:lnTo>
                    <a:pt x="93750" y="104999"/>
                  </a:lnTo>
                  <a:close/>
                </a:path>
                <a:path w="120000" h="120000" fill="none" extrusionOk="0">
                  <a:moveTo>
                    <a:pt x="26250" y="60000"/>
                  </a:moveTo>
                  <a:lnTo>
                    <a:pt x="93750" y="15000"/>
                  </a:lnTo>
                  <a:lnTo>
                    <a:pt x="93750" y="104999"/>
                  </a:lnTo>
                  <a:close/>
                </a:path>
                <a:path w="120000" h="120000" fill="none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9" name="Shape 1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0760" y="21157"/>
            <a:ext cx="480300" cy="42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Shape 130"/>
          <p:cNvSpPr/>
          <p:nvPr/>
        </p:nvSpPr>
        <p:spPr>
          <a:xfrm>
            <a:off x="1831334" y="4896717"/>
            <a:ext cx="5333100" cy="24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S" sz="1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Vamos para la Universidad</a:t>
            </a:r>
            <a:r>
              <a:rPr lang="es-ES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lang="es-ES" sz="1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Gobernación de Antioquia – Universidad de Antioquia</a:t>
            </a:r>
          </a:p>
        </p:txBody>
      </p:sp>
      <p:sp>
        <p:nvSpPr>
          <p:cNvPr id="131" name="Shape 131"/>
          <p:cNvSpPr/>
          <p:nvPr/>
        </p:nvSpPr>
        <p:spPr>
          <a:xfrm>
            <a:off x="828675" y="1071575"/>
            <a:ext cx="7474500" cy="3578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266700" marR="0" lvl="0" indent="-2667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E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Activación de conocimientos: </a:t>
            </a: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audio y presentación con un chiste. </a:t>
            </a:r>
          </a:p>
          <a:p>
            <a:pPr marR="0" lvl="0" algn="l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marL="266700" marR="0" lvl="0" indent="-266700" algn="l" rt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rabicPeriod"/>
            </a:pPr>
            <a:r>
              <a:rPr lang="es-E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Contenido: </a:t>
            </a: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esquema con imágenes y texto sobre los modos del discurso.</a:t>
            </a:r>
          </a:p>
          <a:p>
            <a:pPr marR="0" lvl="0" algn="l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marR="0" lvl="0" algn="l" rtl="0">
              <a:spcBef>
                <a:spcPts val="0"/>
              </a:spcBef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title"/>
          </p:nvPr>
        </p:nvSpPr>
        <p:spPr>
          <a:xfrm>
            <a:off x="7790545" y="0"/>
            <a:ext cx="1112071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</a:p>
        </p:txBody>
      </p:sp>
      <p:grpSp>
        <p:nvGrpSpPr>
          <p:cNvPr id="137" name="Shape 137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sp>
          <p:nvSpPr>
            <p:cNvPr id="138" name="Shape 138"/>
            <p:cNvSpPr/>
            <p:nvPr/>
          </p:nvSpPr>
          <p:spPr>
            <a:xfrm>
              <a:off x="0" y="6475801"/>
              <a:ext cx="9144000" cy="382198"/>
            </a:xfrm>
            <a:prstGeom prst="rect">
              <a:avLst/>
            </a:prstGeom>
            <a:solidFill>
              <a:srgbClr val="1A613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Shape 139"/>
            <p:cNvSpPr/>
            <p:nvPr/>
          </p:nvSpPr>
          <p:spPr>
            <a:xfrm>
              <a:off x="105805" y="6516194"/>
              <a:ext cx="304431" cy="304431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60000" y="14999"/>
                  </a:moveTo>
                  <a:lnTo>
                    <a:pt x="26249" y="60000"/>
                  </a:lnTo>
                  <a:lnTo>
                    <a:pt x="34687" y="60000"/>
                  </a:lnTo>
                  <a:lnTo>
                    <a:pt x="34687" y="105000"/>
                  </a:lnTo>
                  <a:lnTo>
                    <a:pt x="85312" y="105000"/>
                  </a:lnTo>
                  <a:lnTo>
                    <a:pt x="85312" y="60000"/>
                  </a:lnTo>
                  <a:lnTo>
                    <a:pt x="93750" y="60000"/>
                  </a:lnTo>
                  <a:lnTo>
                    <a:pt x="81093" y="43125"/>
                  </a:lnTo>
                  <a:lnTo>
                    <a:pt x="81093" y="20624"/>
                  </a:lnTo>
                  <a:lnTo>
                    <a:pt x="72656" y="20624"/>
                  </a:lnTo>
                  <a:lnTo>
                    <a:pt x="72656" y="31875"/>
                  </a:lnTo>
                  <a:close/>
                </a:path>
                <a:path w="120000" h="120000" fill="darkenLess" extrusionOk="0">
                  <a:moveTo>
                    <a:pt x="81093" y="43125"/>
                  </a:moveTo>
                  <a:lnTo>
                    <a:pt x="81093" y="20624"/>
                  </a:lnTo>
                  <a:lnTo>
                    <a:pt x="72656" y="20624"/>
                  </a:lnTo>
                  <a:lnTo>
                    <a:pt x="72656" y="31875"/>
                  </a:lnTo>
                  <a:close/>
                  <a:moveTo>
                    <a:pt x="34687" y="60000"/>
                  </a:moveTo>
                  <a:lnTo>
                    <a:pt x="34687" y="105000"/>
                  </a:lnTo>
                  <a:lnTo>
                    <a:pt x="55781" y="105000"/>
                  </a:lnTo>
                  <a:lnTo>
                    <a:pt x="55781" y="82500"/>
                  </a:lnTo>
                  <a:lnTo>
                    <a:pt x="64218" y="82500"/>
                  </a:lnTo>
                  <a:lnTo>
                    <a:pt x="64218" y="105000"/>
                  </a:lnTo>
                  <a:lnTo>
                    <a:pt x="85312" y="105000"/>
                  </a:lnTo>
                  <a:lnTo>
                    <a:pt x="85312" y="60000"/>
                  </a:lnTo>
                  <a:close/>
                </a:path>
                <a:path w="120000" h="120000" fill="darken" extrusionOk="0">
                  <a:moveTo>
                    <a:pt x="60000" y="14999"/>
                  </a:moveTo>
                  <a:lnTo>
                    <a:pt x="26249" y="60000"/>
                  </a:lnTo>
                  <a:lnTo>
                    <a:pt x="93750" y="60000"/>
                  </a:lnTo>
                  <a:close/>
                  <a:moveTo>
                    <a:pt x="55781" y="82500"/>
                  </a:moveTo>
                  <a:lnTo>
                    <a:pt x="64218" y="82500"/>
                  </a:lnTo>
                  <a:lnTo>
                    <a:pt x="64218" y="105000"/>
                  </a:lnTo>
                  <a:lnTo>
                    <a:pt x="55781" y="105000"/>
                  </a:lnTo>
                  <a:close/>
                </a:path>
                <a:path w="120000" h="120000" fill="none" extrusionOk="0">
                  <a:moveTo>
                    <a:pt x="60000" y="14999"/>
                  </a:moveTo>
                  <a:lnTo>
                    <a:pt x="72656" y="31875"/>
                  </a:lnTo>
                  <a:lnTo>
                    <a:pt x="72656" y="20624"/>
                  </a:lnTo>
                  <a:lnTo>
                    <a:pt x="81093" y="20624"/>
                  </a:lnTo>
                  <a:lnTo>
                    <a:pt x="81093" y="43125"/>
                  </a:lnTo>
                  <a:lnTo>
                    <a:pt x="93750" y="60000"/>
                  </a:lnTo>
                  <a:lnTo>
                    <a:pt x="85312" y="60000"/>
                  </a:lnTo>
                  <a:lnTo>
                    <a:pt x="85312" y="105000"/>
                  </a:lnTo>
                  <a:lnTo>
                    <a:pt x="34687" y="105000"/>
                  </a:lnTo>
                  <a:lnTo>
                    <a:pt x="34687" y="60000"/>
                  </a:lnTo>
                  <a:lnTo>
                    <a:pt x="26249" y="60000"/>
                  </a:lnTo>
                  <a:close/>
                  <a:moveTo>
                    <a:pt x="72656" y="31875"/>
                  </a:moveTo>
                  <a:lnTo>
                    <a:pt x="81093" y="43125"/>
                  </a:lnTo>
                  <a:moveTo>
                    <a:pt x="85312" y="60000"/>
                  </a:moveTo>
                  <a:lnTo>
                    <a:pt x="34687" y="60000"/>
                  </a:lnTo>
                  <a:moveTo>
                    <a:pt x="55781" y="105000"/>
                  </a:moveTo>
                  <a:lnTo>
                    <a:pt x="55781" y="82500"/>
                  </a:lnTo>
                  <a:lnTo>
                    <a:pt x="64218" y="82500"/>
                  </a:lnTo>
                  <a:lnTo>
                    <a:pt x="64218" y="105000"/>
                  </a:lnTo>
                </a:path>
                <a:path w="120000" h="120000" fill="none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Shape 140"/>
            <p:cNvSpPr/>
            <p:nvPr/>
          </p:nvSpPr>
          <p:spPr>
            <a:xfrm>
              <a:off x="8618553" y="6522842"/>
              <a:ext cx="284062" cy="2840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93750" y="60000"/>
                  </a:moveTo>
                  <a:lnTo>
                    <a:pt x="26249" y="14999"/>
                  </a:lnTo>
                  <a:lnTo>
                    <a:pt x="26249" y="105000"/>
                  </a:lnTo>
                  <a:close/>
                </a:path>
                <a:path w="120000" h="120000" fill="darken" extrusionOk="0">
                  <a:moveTo>
                    <a:pt x="93750" y="60000"/>
                  </a:moveTo>
                  <a:lnTo>
                    <a:pt x="26249" y="14999"/>
                  </a:lnTo>
                  <a:lnTo>
                    <a:pt x="26249" y="105000"/>
                  </a:lnTo>
                  <a:close/>
                </a:path>
                <a:path w="120000" h="120000" fill="none" extrusionOk="0">
                  <a:moveTo>
                    <a:pt x="93750" y="60000"/>
                  </a:moveTo>
                  <a:lnTo>
                    <a:pt x="26249" y="105000"/>
                  </a:lnTo>
                  <a:lnTo>
                    <a:pt x="26249" y="14999"/>
                  </a:lnTo>
                  <a:close/>
                </a:path>
                <a:path w="120000" h="120000" fill="none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Shape 141"/>
            <p:cNvSpPr/>
            <p:nvPr/>
          </p:nvSpPr>
          <p:spPr>
            <a:xfrm>
              <a:off x="8161092" y="6522842"/>
              <a:ext cx="284062" cy="284062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26249" y="60000"/>
                  </a:moveTo>
                  <a:lnTo>
                    <a:pt x="93750" y="14999"/>
                  </a:lnTo>
                  <a:lnTo>
                    <a:pt x="93750" y="105000"/>
                  </a:lnTo>
                  <a:close/>
                </a:path>
                <a:path w="120000" h="120000" fill="darken" extrusionOk="0">
                  <a:moveTo>
                    <a:pt x="26249" y="60000"/>
                  </a:moveTo>
                  <a:lnTo>
                    <a:pt x="93750" y="14999"/>
                  </a:lnTo>
                  <a:lnTo>
                    <a:pt x="93750" y="105000"/>
                  </a:lnTo>
                  <a:close/>
                </a:path>
                <a:path w="120000" h="120000" fill="none" extrusionOk="0">
                  <a:moveTo>
                    <a:pt x="26249" y="60000"/>
                  </a:moveTo>
                  <a:lnTo>
                    <a:pt x="93750" y="14999"/>
                  </a:lnTo>
                  <a:lnTo>
                    <a:pt x="93750" y="105000"/>
                  </a:lnTo>
                  <a:close/>
                </a:path>
                <a:path w="120000" h="120000" fill="none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2" name="Shape 1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0760" y="21158"/>
            <a:ext cx="480332" cy="423149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/>
          <p:nvPr/>
        </p:nvSpPr>
        <p:spPr>
          <a:xfrm>
            <a:off x="1831334" y="4896717"/>
            <a:ext cx="5332993" cy="24622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S" sz="1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Vamos para la Universidad</a:t>
            </a:r>
            <a:r>
              <a:rPr lang="es-ES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lang="es-ES" sz="1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Gobernación de Antioquia – Universidad de Antioquia</a:t>
            </a:r>
          </a:p>
        </p:txBody>
      </p:sp>
      <p:sp>
        <p:nvSpPr>
          <p:cNvPr id="144" name="Shape 144"/>
          <p:cNvSpPr/>
          <p:nvPr/>
        </p:nvSpPr>
        <p:spPr>
          <a:xfrm>
            <a:off x="800100" y="556425"/>
            <a:ext cx="7572300" cy="4093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buNone/>
            </a:pPr>
            <a:endParaRPr dirty="0"/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s-ES" sz="2000" b="1" dirty="0">
                <a:solidFill>
                  <a:schemeClr val="dk1"/>
                </a:solidFill>
              </a:rPr>
              <a:t>3. </a:t>
            </a:r>
            <a:r>
              <a:rPr lang="es-E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Actividad central: </a:t>
            </a: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Características de los modos del discurso: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630237" marR="0" lvl="1" indent="-173037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Introducción: ¿cómo hace para diferenciar un tipo de texto de otro?</a:t>
            </a: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630237" marR="0" lvl="1" indent="-173037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Lectura de fragmentos de textos de internet (artículos, noticias, fragmentos de cuentos y tutoriales en video).</a:t>
            </a: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630237" marR="0" lvl="1" indent="-173037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Preguntas de análisis. </a:t>
            </a:r>
          </a:p>
          <a:p>
            <a:pPr marL="457200" marR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630237" marR="0" lvl="1" indent="-173037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•"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Balance sobre su experiencia lectora.</a:t>
            </a:r>
          </a:p>
          <a:p>
            <a:pPr marL="457200" marR="0" lvl="0" indent="0" algn="l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xfrm>
            <a:off x="7790545" y="0"/>
            <a:ext cx="1112100" cy="556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Agenda</a:t>
            </a:r>
          </a:p>
        </p:txBody>
      </p:sp>
      <p:grpSp>
        <p:nvGrpSpPr>
          <p:cNvPr id="150" name="Shape 150"/>
          <p:cNvGrpSpPr/>
          <p:nvPr/>
        </p:nvGrpSpPr>
        <p:grpSpPr>
          <a:xfrm>
            <a:off x="0" y="4856842"/>
            <a:ext cx="9144000" cy="286650"/>
            <a:chOff x="0" y="6475801"/>
            <a:chExt cx="9144000" cy="382200"/>
          </a:xfrm>
        </p:grpSpPr>
        <p:sp>
          <p:nvSpPr>
            <p:cNvPr id="151" name="Shape 151"/>
            <p:cNvSpPr/>
            <p:nvPr/>
          </p:nvSpPr>
          <p:spPr>
            <a:xfrm>
              <a:off x="0" y="6475801"/>
              <a:ext cx="9144000" cy="382200"/>
            </a:xfrm>
            <a:prstGeom prst="rect">
              <a:avLst/>
            </a:prstGeom>
            <a:solidFill>
              <a:srgbClr val="1A6130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Shape 152"/>
            <p:cNvSpPr/>
            <p:nvPr/>
          </p:nvSpPr>
          <p:spPr>
            <a:xfrm>
              <a:off x="105805" y="6516194"/>
              <a:ext cx="304500" cy="3045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60000" y="15000"/>
                  </a:moveTo>
                  <a:lnTo>
                    <a:pt x="26250" y="60000"/>
                  </a:lnTo>
                  <a:lnTo>
                    <a:pt x="34687" y="60000"/>
                  </a:lnTo>
                  <a:lnTo>
                    <a:pt x="34687" y="104999"/>
                  </a:lnTo>
                  <a:lnTo>
                    <a:pt x="85312" y="104999"/>
                  </a:lnTo>
                  <a:lnTo>
                    <a:pt x="85312" y="60000"/>
                  </a:lnTo>
                  <a:lnTo>
                    <a:pt x="93750" y="60000"/>
                  </a:lnTo>
                  <a:lnTo>
                    <a:pt x="81093" y="43125"/>
                  </a:lnTo>
                  <a:lnTo>
                    <a:pt x="81093" y="20625"/>
                  </a:lnTo>
                  <a:lnTo>
                    <a:pt x="72656" y="20625"/>
                  </a:lnTo>
                  <a:lnTo>
                    <a:pt x="72656" y="31875"/>
                  </a:lnTo>
                  <a:close/>
                </a:path>
                <a:path w="120000" h="120000" fill="darkenLess" extrusionOk="0">
                  <a:moveTo>
                    <a:pt x="81093" y="43125"/>
                  </a:moveTo>
                  <a:lnTo>
                    <a:pt x="81093" y="20625"/>
                  </a:lnTo>
                  <a:lnTo>
                    <a:pt x="72656" y="20625"/>
                  </a:lnTo>
                  <a:lnTo>
                    <a:pt x="72656" y="31875"/>
                  </a:lnTo>
                  <a:close/>
                  <a:moveTo>
                    <a:pt x="34687" y="60000"/>
                  </a:moveTo>
                  <a:lnTo>
                    <a:pt x="34687" y="104999"/>
                  </a:lnTo>
                  <a:lnTo>
                    <a:pt x="55781" y="104999"/>
                  </a:lnTo>
                  <a:lnTo>
                    <a:pt x="55781" y="82499"/>
                  </a:lnTo>
                  <a:lnTo>
                    <a:pt x="64218" y="82499"/>
                  </a:lnTo>
                  <a:lnTo>
                    <a:pt x="64218" y="104999"/>
                  </a:lnTo>
                  <a:lnTo>
                    <a:pt x="85312" y="104999"/>
                  </a:lnTo>
                  <a:lnTo>
                    <a:pt x="85312" y="60000"/>
                  </a:lnTo>
                  <a:close/>
                </a:path>
                <a:path w="120000" h="120000" fill="darken" extrusionOk="0">
                  <a:moveTo>
                    <a:pt x="60000" y="15000"/>
                  </a:moveTo>
                  <a:lnTo>
                    <a:pt x="26250" y="60000"/>
                  </a:lnTo>
                  <a:lnTo>
                    <a:pt x="93750" y="60000"/>
                  </a:lnTo>
                  <a:close/>
                  <a:moveTo>
                    <a:pt x="55781" y="82499"/>
                  </a:moveTo>
                  <a:lnTo>
                    <a:pt x="64218" y="82499"/>
                  </a:lnTo>
                  <a:lnTo>
                    <a:pt x="64218" y="104999"/>
                  </a:lnTo>
                  <a:lnTo>
                    <a:pt x="55781" y="104999"/>
                  </a:lnTo>
                  <a:close/>
                </a:path>
                <a:path w="120000" h="120000" fill="none" extrusionOk="0">
                  <a:moveTo>
                    <a:pt x="60000" y="15000"/>
                  </a:moveTo>
                  <a:lnTo>
                    <a:pt x="72656" y="31875"/>
                  </a:lnTo>
                  <a:lnTo>
                    <a:pt x="72656" y="20625"/>
                  </a:lnTo>
                  <a:lnTo>
                    <a:pt x="81093" y="20625"/>
                  </a:lnTo>
                  <a:lnTo>
                    <a:pt x="81093" y="43125"/>
                  </a:lnTo>
                  <a:lnTo>
                    <a:pt x="93750" y="60000"/>
                  </a:lnTo>
                  <a:lnTo>
                    <a:pt x="85312" y="60000"/>
                  </a:lnTo>
                  <a:lnTo>
                    <a:pt x="85312" y="104999"/>
                  </a:lnTo>
                  <a:lnTo>
                    <a:pt x="34687" y="104999"/>
                  </a:lnTo>
                  <a:lnTo>
                    <a:pt x="34687" y="60000"/>
                  </a:lnTo>
                  <a:lnTo>
                    <a:pt x="26250" y="60000"/>
                  </a:lnTo>
                  <a:close/>
                  <a:moveTo>
                    <a:pt x="72656" y="31875"/>
                  </a:moveTo>
                  <a:lnTo>
                    <a:pt x="81093" y="43125"/>
                  </a:lnTo>
                  <a:moveTo>
                    <a:pt x="85312" y="60000"/>
                  </a:moveTo>
                  <a:lnTo>
                    <a:pt x="34687" y="60000"/>
                  </a:lnTo>
                  <a:moveTo>
                    <a:pt x="55781" y="104999"/>
                  </a:moveTo>
                  <a:lnTo>
                    <a:pt x="55781" y="82499"/>
                  </a:lnTo>
                  <a:lnTo>
                    <a:pt x="64218" y="82499"/>
                  </a:lnTo>
                  <a:lnTo>
                    <a:pt x="64218" y="104999"/>
                  </a:lnTo>
                </a:path>
                <a:path w="120000" h="120000" fill="none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Shape 153"/>
            <p:cNvSpPr/>
            <p:nvPr/>
          </p:nvSpPr>
          <p:spPr>
            <a:xfrm>
              <a:off x="8618553" y="6522842"/>
              <a:ext cx="284100" cy="284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93750" y="60000"/>
                  </a:moveTo>
                  <a:lnTo>
                    <a:pt x="26250" y="15000"/>
                  </a:lnTo>
                  <a:lnTo>
                    <a:pt x="26250" y="104999"/>
                  </a:lnTo>
                  <a:close/>
                </a:path>
                <a:path w="120000" h="120000" fill="darken" extrusionOk="0">
                  <a:moveTo>
                    <a:pt x="93750" y="60000"/>
                  </a:moveTo>
                  <a:lnTo>
                    <a:pt x="26250" y="15000"/>
                  </a:lnTo>
                  <a:lnTo>
                    <a:pt x="26250" y="104999"/>
                  </a:lnTo>
                  <a:close/>
                </a:path>
                <a:path w="120000" h="120000" fill="none" extrusionOk="0">
                  <a:moveTo>
                    <a:pt x="93750" y="60000"/>
                  </a:moveTo>
                  <a:lnTo>
                    <a:pt x="26250" y="104999"/>
                  </a:lnTo>
                  <a:lnTo>
                    <a:pt x="26250" y="15000"/>
                  </a:lnTo>
                  <a:close/>
                </a:path>
                <a:path w="120000" h="120000" fill="none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Shape 154"/>
            <p:cNvSpPr/>
            <p:nvPr/>
          </p:nvSpPr>
          <p:spPr>
            <a:xfrm>
              <a:off x="8161092" y="6522842"/>
              <a:ext cx="284100" cy="284100"/>
            </a:xfrm>
            <a:custGeom>
              <a:avLst/>
              <a:gdLst/>
              <a:ahLst/>
              <a:cxnLst/>
              <a:rect l="0" t="0" r="0" b="0"/>
              <a:pathLst>
                <a:path w="120000" h="120000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  <a:moveTo>
                    <a:pt x="26250" y="60000"/>
                  </a:moveTo>
                  <a:lnTo>
                    <a:pt x="93750" y="15000"/>
                  </a:lnTo>
                  <a:lnTo>
                    <a:pt x="93750" y="104999"/>
                  </a:lnTo>
                  <a:close/>
                </a:path>
                <a:path w="120000" h="120000" fill="darken" extrusionOk="0">
                  <a:moveTo>
                    <a:pt x="26250" y="60000"/>
                  </a:moveTo>
                  <a:lnTo>
                    <a:pt x="93750" y="15000"/>
                  </a:lnTo>
                  <a:lnTo>
                    <a:pt x="93750" y="104999"/>
                  </a:lnTo>
                  <a:close/>
                </a:path>
                <a:path w="120000" h="120000" fill="none" extrusionOk="0">
                  <a:moveTo>
                    <a:pt x="26250" y="60000"/>
                  </a:moveTo>
                  <a:lnTo>
                    <a:pt x="93750" y="15000"/>
                  </a:lnTo>
                  <a:lnTo>
                    <a:pt x="93750" y="104999"/>
                  </a:lnTo>
                  <a:close/>
                </a:path>
                <a:path w="120000" h="120000" fill="none" extrusionOk="0">
                  <a:moveTo>
                    <a:pt x="0" y="0"/>
                  </a:moveTo>
                  <a:lnTo>
                    <a:pt x="120000" y="0"/>
                  </a:lnTo>
                  <a:lnTo>
                    <a:pt x="120000" y="120000"/>
                  </a:lnTo>
                  <a:lnTo>
                    <a:pt x="0" y="12000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None/>
              </a:pPr>
              <a:endParaRPr sz="1800" b="0" i="0" u="none" strike="noStrike" cap="non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5" name="Shape 1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0760" y="21157"/>
            <a:ext cx="480300" cy="423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Shape 156"/>
          <p:cNvSpPr/>
          <p:nvPr/>
        </p:nvSpPr>
        <p:spPr>
          <a:xfrm>
            <a:off x="1831334" y="4896717"/>
            <a:ext cx="5333100" cy="246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SzPct val="25000"/>
              <a:buNone/>
            </a:pPr>
            <a:r>
              <a:rPr lang="es-ES" sz="1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Vamos para la Universidad</a:t>
            </a:r>
            <a:r>
              <a:rPr lang="es-ES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|</a:t>
            </a:r>
            <a:r>
              <a:rPr lang="es-ES" sz="1000" b="1" i="1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ES" sz="1000" b="1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Gobernación de Antioquia – Universidad de Antioquia</a:t>
            </a:r>
          </a:p>
        </p:txBody>
      </p:sp>
      <p:sp>
        <p:nvSpPr>
          <p:cNvPr id="157" name="Shape 157"/>
          <p:cNvSpPr/>
          <p:nvPr/>
        </p:nvSpPr>
        <p:spPr>
          <a:xfrm>
            <a:off x="850641" y="556431"/>
            <a:ext cx="7452600" cy="40935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R="0" lvl="0" algn="l" rtl="0">
              <a:spcBef>
                <a:spcPts val="0"/>
              </a:spcBef>
              <a:buNone/>
            </a:pPr>
            <a:endParaRPr dirty="0"/>
          </a:p>
          <a:p>
            <a:pPr marL="0" marR="0" lvl="0" indent="0" algn="l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457200" marR="0" lvl="0" indent="0" algn="l" rtl="0"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s-ES" sz="2000" b="1" dirty="0">
                <a:solidFill>
                  <a:schemeClr val="dk1"/>
                </a:solidFill>
              </a:rPr>
              <a:t>4. </a:t>
            </a:r>
            <a:r>
              <a:rPr lang="es-E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Actividad de profundización: </a:t>
            </a: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completar la formulación de preguntas literales, inferenciales y críticas.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Shape 16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7729" y="1092437"/>
            <a:ext cx="3649234" cy="321479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Shape 163"/>
          <p:cNvSpPr txBox="1">
            <a:spLocks noGrp="1"/>
          </p:cNvSpPr>
          <p:nvPr>
            <p:ph type="title"/>
          </p:nvPr>
        </p:nvSpPr>
        <p:spPr>
          <a:xfrm>
            <a:off x="4497832" y="2365444"/>
            <a:ext cx="4120720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3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Activación de</a:t>
            </a:r>
            <a:br>
              <a:rPr lang="es-ES" sz="3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3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saberes previos</a:t>
            </a:r>
          </a:p>
        </p:txBody>
      </p:sp>
      <p:grpSp>
        <p:nvGrpSpPr>
          <p:cNvPr id="164" name="Shape 164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165" name="Shape 165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166" name="Shape 166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" name="Shape 167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" name="Shape 168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" name="Shape 169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 b="0" i="0" u="none" strike="noStrike" cap="none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70" name="Shape 170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/>
          <p:nvPr/>
        </p:nvSpPr>
        <p:spPr>
          <a:xfrm>
            <a:off x="657224" y="489114"/>
            <a:ext cx="7572600" cy="38613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Hijo, si repruebas el examen de mañana, olvídate de que soy tu padre.</a:t>
            </a:r>
          </a:p>
          <a:p>
            <a:pPr marR="0" lvl="0" algn="l" rtl="0">
              <a:lnSpc>
                <a:spcPct val="115000"/>
              </a:lnSpc>
              <a:spcBef>
                <a:spcPts val="0"/>
              </a:spcBef>
              <a:buNone/>
            </a:pP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b="0" i="1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 día siguiente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None/>
            </a:pPr>
            <a:endParaRPr sz="2000" i="1" dirty="0">
              <a:solidFill>
                <a:schemeClr val="dk1"/>
              </a:solidFill>
            </a:endParaRP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¿Hijo, cómo te fue en el examen?</a:t>
            </a:r>
          </a:p>
          <a:p>
            <a:pPr marL="457200" marR="0" lvl="0" indent="-355600" algn="l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Char char="-"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¿Y tú quién eres?</a:t>
            </a: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endParaRPr lang="es-MX" sz="2000" dirty="0" smtClean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endParaRPr lang="es-ES"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¿Qué tipo de texto es este?</a:t>
            </a:r>
          </a:p>
          <a:p>
            <a:pPr marL="268288" marR="0" lvl="0" indent="-268288" algn="just" rtl="0">
              <a:spcBef>
                <a:spcPts val="0"/>
              </a:spcBef>
              <a:buClr>
                <a:schemeClr val="dk1"/>
              </a:buClr>
              <a:buFont typeface="Calibri"/>
              <a:buNone/>
            </a:pPr>
            <a:endParaRPr sz="20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just" rtl="0">
              <a:spcBef>
                <a:spcPts val="0"/>
              </a:spcBef>
              <a:buSzPct val="25000"/>
              <a:buNone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</a:t>
            </a:r>
            <a:b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Shape 176"/>
          <p:cNvSpPr txBox="1">
            <a:spLocks noGrp="1"/>
          </p:cNvSpPr>
          <p:nvPr>
            <p:ph type="title"/>
          </p:nvPr>
        </p:nvSpPr>
        <p:spPr>
          <a:xfrm>
            <a:off x="5628641" y="0"/>
            <a:ext cx="3273975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Activación de saberes previos</a:t>
            </a:r>
          </a:p>
        </p:txBody>
      </p:sp>
      <p:grpSp>
        <p:nvGrpSpPr>
          <p:cNvPr id="177" name="Shape 177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178" name="Shape 178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179" name="Shape 179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0" name="Shape 180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1" name="Shape 181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2" name="Shape 182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83" name="Shape 183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184" name="Shape 1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8641" y="67315"/>
            <a:ext cx="478800" cy="4217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5628641" y="0"/>
            <a:ext cx="3273975" cy="55643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buClr>
                <a:srgbClr val="1A6130"/>
              </a:buClr>
              <a:buSzPct val="25000"/>
              <a:buFont typeface="Arial"/>
              <a:buNone/>
            </a:pPr>
            <a:r>
              <a:rPr lang="es-ES" sz="1600" b="0" i="0" u="none" strike="noStrike" cap="none">
                <a:solidFill>
                  <a:srgbClr val="1A6130"/>
                </a:solidFill>
                <a:latin typeface="Arial"/>
                <a:ea typeface="Arial"/>
                <a:cs typeface="Arial"/>
                <a:sym typeface="Arial"/>
              </a:rPr>
              <a:t>Activación de saberes previos</a:t>
            </a:r>
          </a:p>
        </p:txBody>
      </p:sp>
      <p:grpSp>
        <p:nvGrpSpPr>
          <p:cNvPr id="190" name="Shape 190"/>
          <p:cNvGrpSpPr/>
          <p:nvPr/>
        </p:nvGrpSpPr>
        <p:grpSpPr>
          <a:xfrm>
            <a:off x="0" y="4856850"/>
            <a:ext cx="9144000" cy="286649"/>
            <a:chOff x="0" y="6475801"/>
            <a:chExt cx="9144000" cy="382198"/>
          </a:xfrm>
        </p:grpSpPr>
        <p:grpSp>
          <p:nvGrpSpPr>
            <p:cNvPr id="191" name="Shape 191"/>
            <p:cNvGrpSpPr/>
            <p:nvPr/>
          </p:nvGrpSpPr>
          <p:grpSpPr>
            <a:xfrm>
              <a:off x="0" y="6475801"/>
              <a:ext cx="9144000" cy="382198"/>
              <a:chOff x="0" y="6475801"/>
              <a:chExt cx="9144000" cy="382198"/>
            </a:xfrm>
          </p:grpSpPr>
          <p:sp>
            <p:nvSpPr>
              <p:cNvPr id="192" name="Shape 192"/>
              <p:cNvSpPr/>
              <p:nvPr/>
            </p:nvSpPr>
            <p:spPr>
              <a:xfrm>
                <a:off x="0" y="6475801"/>
                <a:ext cx="9144000" cy="382198"/>
              </a:xfrm>
              <a:prstGeom prst="rect">
                <a:avLst/>
              </a:prstGeom>
              <a:solidFill>
                <a:srgbClr val="1A6130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" name="Shape 193"/>
              <p:cNvSpPr/>
              <p:nvPr/>
            </p:nvSpPr>
            <p:spPr>
              <a:xfrm>
                <a:off x="105805" y="6516194"/>
                <a:ext cx="304431" cy="304431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34687" y="60000"/>
                    </a:lnTo>
                    <a:lnTo>
                      <a:pt x="34687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lnTo>
                      <a:pt x="93750" y="60000"/>
                    </a:lnTo>
                    <a:lnTo>
                      <a:pt x="81093" y="43125"/>
                    </a:ln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</a:path>
                  <a:path w="120000" h="120000" fill="darkenLess" extrusionOk="0">
                    <a:moveTo>
                      <a:pt x="81093" y="43125"/>
                    </a:moveTo>
                    <a:lnTo>
                      <a:pt x="81093" y="20624"/>
                    </a:lnTo>
                    <a:lnTo>
                      <a:pt x="72656" y="20624"/>
                    </a:lnTo>
                    <a:lnTo>
                      <a:pt x="72656" y="31875"/>
                    </a:lnTo>
                    <a:close/>
                    <a:moveTo>
                      <a:pt x="34687" y="60000"/>
                    </a:moveTo>
                    <a:lnTo>
                      <a:pt x="34687" y="105000"/>
                    </a:lnTo>
                    <a:lnTo>
                      <a:pt x="55781" y="105000"/>
                    </a:ln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85312" y="105000"/>
                    </a:lnTo>
                    <a:lnTo>
                      <a:pt x="85312" y="60000"/>
                    </a:lnTo>
                    <a:close/>
                  </a:path>
                  <a:path w="120000" h="120000" fill="darken" extrusionOk="0">
                    <a:moveTo>
                      <a:pt x="60000" y="14999"/>
                    </a:moveTo>
                    <a:lnTo>
                      <a:pt x="26249" y="60000"/>
                    </a:lnTo>
                    <a:lnTo>
                      <a:pt x="93750" y="60000"/>
                    </a:lnTo>
                    <a:close/>
                    <a:moveTo>
                      <a:pt x="55781" y="82500"/>
                    </a:moveTo>
                    <a:lnTo>
                      <a:pt x="64218" y="82500"/>
                    </a:lnTo>
                    <a:lnTo>
                      <a:pt x="64218" y="105000"/>
                    </a:lnTo>
                    <a:lnTo>
                      <a:pt x="55781" y="105000"/>
                    </a:lnTo>
                    <a:close/>
                  </a:path>
                  <a:path w="120000" h="120000" fill="none" extrusionOk="0">
                    <a:moveTo>
                      <a:pt x="60000" y="14999"/>
                    </a:moveTo>
                    <a:lnTo>
                      <a:pt x="72656" y="31875"/>
                    </a:lnTo>
                    <a:lnTo>
                      <a:pt x="72656" y="20624"/>
                    </a:lnTo>
                    <a:lnTo>
                      <a:pt x="81093" y="20624"/>
                    </a:lnTo>
                    <a:lnTo>
                      <a:pt x="81093" y="43125"/>
                    </a:lnTo>
                    <a:lnTo>
                      <a:pt x="93750" y="60000"/>
                    </a:lnTo>
                    <a:lnTo>
                      <a:pt x="85312" y="60000"/>
                    </a:lnTo>
                    <a:lnTo>
                      <a:pt x="85312" y="105000"/>
                    </a:lnTo>
                    <a:lnTo>
                      <a:pt x="34687" y="105000"/>
                    </a:lnTo>
                    <a:lnTo>
                      <a:pt x="34687" y="60000"/>
                    </a:lnTo>
                    <a:lnTo>
                      <a:pt x="26249" y="60000"/>
                    </a:lnTo>
                    <a:close/>
                    <a:moveTo>
                      <a:pt x="72656" y="31875"/>
                    </a:moveTo>
                    <a:lnTo>
                      <a:pt x="81093" y="43125"/>
                    </a:lnTo>
                    <a:moveTo>
                      <a:pt x="85312" y="60000"/>
                    </a:moveTo>
                    <a:lnTo>
                      <a:pt x="34687" y="60000"/>
                    </a:lnTo>
                    <a:moveTo>
                      <a:pt x="55781" y="105000"/>
                    </a:moveTo>
                    <a:lnTo>
                      <a:pt x="55781" y="82500"/>
                    </a:lnTo>
                    <a:lnTo>
                      <a:pt x="64218" y="82500"/>
                    </a:lnTo>
                    <a:lnTo>
                      <a:pt x="64218" y="105000"/>
                    </a:lnTo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" name="Shape 194"/>
              <p:cNvSpPr/>
              <p:nvPr/>
            </p:nvSpPr>
            <p:spPr>
              <a:xfrm>
                <a:off x="8618553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darken" extrusionOk="0">
                    <a:moveTo>
                      <a:pt x="93750" y="60000"/>
                    </a:moveTo>
                    <a:lnTo>
                      <a:pt x="26249" y="14999"/>
                    </a:lnTo>
                    <a:lnTo>
                      <a:pt x="26249" y="105000"/>
                    </a:lnTo>
                    <a:close/>
                  </a:path>
                  <a:path w="120000" h="120000" fill="none" extrusionOk="0">
                    <a:moveTo>
                      <a:pt x="93750" y="60000"/>
                    </a:moveTo>
                    <a:lnTo>
                      <a:pt x="26249" y="105000"/>
                    </a:lnTo>
                    <a:lnTo>
                      <a:pt x="26249" y="14999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" name="Shape 195"/>
              <p:cNvSpPr/>
              <p:nvPr/>
            </p:nvSpPr>
            <p:spPr>
              <a:xfrm>
                <a:off x="8161092" y="6522842"/>
                <a:ext cx="284062" cy="284062"/>
              </a:xfrm>
              <a:custGeom>
                <a:avLst/>
                <a:gdLst/>
                <a:ahLst/>
                <a:cxnLst/>
                <a:rect l="0" t="0" r="0" b="0"/>
                <a:pathLst>
                  <a:path w="120000" h="120000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darken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26249" y="60000"/>
                    </a:moveTo>
                    <a:lnTo>
                      <a:pt x="93750" y="14999"/>
                    </a:lnTo>
                    <a:lnTo>
                      <a:pt x="93750" y="105000"/>
                    </a:lnTo>
                    <a:close/>
                  </a:path>
                  <a:path w="120000" h="120000" fill="none" extrusionOk="0">
                    <a:moveTo>
                      <a:pt x="0" y="0"/>
                    </a:moveTo>
                    <a:lnTo>
                      <a:pt x="120000" y="0"/>
                    </a:lnTo>
                    <a:lnTo>
                      <a:pt x="120000" y="120000"/>
                    </a:lnTo>
                    <a:lnTo>
                      <a:pt x="0" y="120000"/>
                    </a:lnTo>
                    <a:close/>
                  </a:path>
                </a:pathLst>
              </a:custGeom>
              <a:solidFill>
                <a:srgbClr val="BFBFBF"/>
              </a:solidFill>
              <a:ln>
                <a:noFill/>
              </a:ln>
            </p:spPr>
            <p:txBody>
              <a:bodyPr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buNone/>
                </a:pPr>
                <a:endParaRPr sz="1800">
                  <a:solidFill>
                    <a:srgbClr val="7F7F7F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6" name="Shape 196"/>
            <p:cNvSpPr/>
            <p:nvPr/>
          </p:nvSpPr>
          <p:spPr>
            <a:xfrm>
              <a:off x="1831334" y="6528957"/>
              <a:ext cx="5332993" cy="328294"/>
            </a:xfrm>
            <a:prstGeom prst="rect">
              <a:avLst/>
            </a:prstGeom>
            <a:noFill/>
            <a:ln>
              <a:noFill/>
            </a:ln>
          </p:spPr>
          <p:txBody>
            <a:bodyPr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buSzPct val="25000"/>
                <a:buNone/>
              </a:pPr>
              <a:r>
                <a:rPr lang="es-ES" sz="1000" b="1" i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Vamos para la Universidad</a:t>
              </a:r>
              <a:r>
                <a:rPr lang="es-ES" sz="1000" b="1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| Gobernación de Antioquia – Universidad de Antioquia</a:t>
              </a:r>
            </a:p>
          </p:txBody>
        </p:sp>
      </p:grpSp>
      <p:pic>
        <p:nvPicPr>
          <p:cNvPr id="197" name="Shape 1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8641" y="67315"/>
            <a:ext cx="478800" cy="421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Shape 198"/>
          <p:cNvSpPr/>
          <p:nvPr/>
        </p:nvSpPr>
        <p:spPr>
          <a:xfrm>
            <a:off x="428625" y="857250"/>
            <a:ext cx="8329800" cy="4647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1" indent="0" algn="just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Un chiste es un dicho o historieta muy breve que contiene un juego verbal o conceptual capaz de generar risa. Muchas veces se presenta ilustrado por un dibujo, y puede consistir solo en este.</a:t>
            </a:r>
          </a:p>
          <a:p>
            <a:pPr marL="457200" marR="0" lvl="1" indent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just" rtl="0">
              <a:lnSpc>
                <a:spcPct val="115000"/>
              </a:lnSpc>
              <a:spcBef>
                <a:spcPts val="0"/>
              </a:spcBef>
              <a:buSzPct val="25000"/>
              <a:buNone/>
            </a:pP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¿A cuál de los siguientes modos del discurso corresponde el chiste?:</a:t>
            </a:r>
          </a:p>
          <a:p>
            <a:pPr marL="0" marR="0" lvl="1" indent="0" algn="just" rtl="0">
              <a:lnSpc>
                <a:spcPct val="115000"/>
              </a:lnSpc>
              <a:spcBef>
                <a:spcPts val="0"/>
              </a:spcBef>
              <a:buNone/>
            </a:pPr>
            <a:endParaRPr sz="2000">
              <a:solidFill>
                <a:schemeClr val="dk1"/>
              </a:solidFill>
            </a:endParaRPr>
          </a:p>
          <a:p>
            <a:pPr marL="914400" marR="0" lvl="0" indent="-35560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UcPeriod"/>
            </a:pP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Descriptivo</a:t>
            </a:r>
          </a:p>
          <a:p>
            <a:pPr marL="914400" marR="0" lvl="0" indent="-35560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UcPeriod"/>
            </a:pP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Narrativo</a:t>
            </a:r>
          </a:p>
          <a:p>
            <a:pPr marL="914400" marR="0" lvl="0" indent="-35560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UcPeriod"/>
            </a:pP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Argumentativo</a:t>
            </a:r>
          </a:p>
          <a:p>
            <a:pPr marL="914400" marR="0" lvl="0" indent="-35560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AutoNum type="alphaUcPeriod"/>
            </a:pP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Expositivo</a:t>
            </a:r>
          </a:p>
          <a:p>
            <a:pPr marL="457200" marR="0" lvl="1" indent="0" algn="just" rtl="0">
              <a:spcBef>
                <a:spcPts val="0"/>
              </a:spcBef>
              <a:buSzPct val="25000"/>
              <a:buNone/>
            </a:pP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	</a:t>
            </a:r>
            <a:b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s-ES"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lang="es-ES" sz="20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1207</Words>
  <Application>Microsoft Office PowerPoint</Application>
  <PresentationFormat>Presentación en pantalla (16:9)</PresentationFormat>
  <Paragraphs>205</Paragraphs>
  <Slides>30</Slides>
  <Notes>30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30</vt:i4>
      </vt:variant>
    </vt:vector>
  </HeadingPairs>
  <TitlesOfParts>
    <vt:vector size="31" baseType="lpstr">
      <vt:lpstr>Office Theme</vt:lpstr>
      <vt:lpstr>Presentación de PowerPoint</vt:lpstr>
      <vt:lpstr>  Introducción a los modos del discurso Semana 6 / Sesión 11 </vt:lpstr>
      <vt:lpstr>Agenda</vt:lpstr>
      <vt:lpstr>Agenda</vt:lpstr>
      <vt:lpstr>Agenda</vt:lpstr>
      <vt:lpstr>Agenda</vt:lpstr>
      <vt:lpstr>Activación de saberes previos</vt:lpstr>
      <vt:lpstr>Activación de saberes previos</vt:lpstr>
      <vt:lpstr>Activación de saberes previos</vt:lpstr>
      <vt:lpstr>Contenido</vt:lpstr>
      <vt:lpstr>Contenido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</vt:lpstr>
      <vt:lpstr>Actividad de profundización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PC-FING138745</dc:creator>
  <cp:lastModifiedBy>Producción - Facultad de Ingeniería</cp:lastModifiedBy>
  <cp:revision>7</cp:revision>
  <dcterms:modified xsi:type="dcterms:W3CDTF">2016-03-04T15:03:18Z</dcterms:modified>
</cp:coreProperties>
</file>